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048211C-7012-4060-8C10-F4A120CD9635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C19F292-75D9-4919-8504-ED6EBC74D84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728192"/>
          </a:xfrm>
        </p:spPr>
        <p:txBody>
          <a:bodyPr/>
          <a:lstStyle/>
          <a:p>
            <a:r>
              <a:rPr lang="ru-RU" sz="4400" u="sng" dirty="0">
                <a:solidFill>
                  <a:srgbClr val="FF0000"/>
                </a:solidFill>
              </a:rPr>
              <a:t>Тема 2. </a:t>
            </a:r>
            <a:r>
              <a:rPr lang="ru-RU" sz="4400" dirty="0"/>
              <a:t>Характеристика торгово-</a:t>
            </a:r>
            <a:r>
              <a:rPr lang="ru-RU" sz="4400" dirty="0" err="1"/>
              <a:t>виробничої</a:t>
            </a:r>
            <a:r>
              <a:rPr lang="ru-RU" sz="4400" dirty="0"/>
              <a:t> </a:t>
            </a:r>
            <a:r>
              <a:rPr lang="ru-RU" sz="4400" dirty="0" err="1"/>
              <a:t>діяльності</a:t>
            </a:r>
            <a:r>
              <a:rPr lang="ru-RU" sz="4400" dirty="0"/>
              <a:t> </a:t>
            </a:r>
            <a:r>
              <a:rPr lang="ru-RU" sz="4400" dirty="0" err="1"/>
              <a:t>барів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6128"/>
            <a:ext cx="7316954" cy="487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31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4968552"/>
          </a:xfrm>
        </p:spPr>
        <p:txBody>
          <a:bodyPr>
            <a:no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Для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безперебійної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бару  і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виробничої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велике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правильний</a:t>
            </a:r>
            <a:r>
              <a:rPr lang="ru-RU" sz="2400" dirty="0"/>
              <a:t> </a:t>
            </a:r>
            <a:r>
              <a:rPr lang="ru-RU" sz="2400" dirty="0" err="1"/>
              <a:t>підбір</a:t>
            </a:r>
            <a:r>
              <a:rPr lang="ru-RU" sz="2400" dirty="0"/>
              <a:t> і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err="1"/>
              <a:t>обладнання</a:t>
            </a:r>
            <a:r>
              <a:rPr lang="ru-RU" sz="2400" dirty="0"/>
              <a:t>. </a:t>
            </a:r>
            <a:r>
              <a:rPr lang="ru-RU" sz="2400" dirty="0" err="1"/>
              <a:t>Види</a:t>
            </a:r>
            <a:r>
              <a:rPr lang="ru-RU" sz="2400" dirty="0"/>
              <a:t> і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підбирають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 smtClean="0"/>
              <a:t>урахуванням</a:t>
            </a:r>
            <a:r>
              <a:rPr lang="ru-RU" sz="2400" dirty="0" smtClean="0"/>
              <a:t> норм </a:t>
            </a:r>
            <a:r>
              <a:rPr lang="ru-RU" sz="2400" dirty="0" err="1" smtClean="0"/>
              <a:t>технічного</a:t>
            </a:r>
            <a:r>
              <a:rPr lang="ru-RU" sz="2400" dirty="0" smtClean="0"/>
              <a:t> </a:t>
            </a:r>
            <a:r>
              <a:rPr lang="ru-RU" sz="2400" dirty="0" err="1"/>
              <a:t>оснащення</a:t>
            </a:r>
            <a:r>
              <a:rPr lang="ru-RU" sz="2400" dirty="0"/>
              <a:t>, </a:t>
            </a:r>
            <a:r>
              <a:rPr lang="ru-RU" sz="2400" dirty="0" err="1"/>
              <a:t>потужності</a:t>
            </a:r>
            <a:r>
              <a:rPr lang="ru-RU" sz="2400" dirty="0"/>
              <a:t> і типу бару. </a:t>
            </a:r>
            <a:r>
              <a:rPr lang="ru-RU" sz="2400" dirty="0" err="1"/>
              <a:t>Обладнання</a:t>
            </a:r>
            <a:r>
              <a:rPr lang="ru-RU" sz="2400" dirty="0"/>
              <a:t> в цехах </a:t>
            </a:r>
            <a:r>
              <a:rPr lang="ru-RU" sz="2400" dirty="0" err="1"/>
              <a:t>розташовують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технологічного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, </a:t>
            </a:r>
            <a:r>
              <a:rPr lang="ru-RU" sz="2400" dirty="0" err="1"/>
              <a:t>враховуючи</a:t>
            </a:r>
            <a:r>
              <a:rPr lang="ru-RU" sz="2400" dirty="0"/>
              <a:t> </a:t>
            </a:r>
            <a:r>
              <a:rPr lang="ru-RU" sz="2400" dirty="0" err="1"/>
              <a:t>послідовність</a:t>
            </a:r>
            <a:r>
              <a:rPr lang="ru-RU" sz="2400" dirty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 </a:t>
            </a:r>
            <a:r>
              <a:rPr lang="ru-RU" sz="2400" dirty="0" err="1"/>
              <a:t>сировини</a:t>
            </a:r>
            <a:r>
              <a:rPr lang="ru-RU" sz="2400" dirty="0"/>
              <a:t> і не </a:t>
            </a:r>
            <a:r>
              <a:rPr lang="ru-RU" sz="2400" dirty="0" err="1"/>
              <a:t>допускаючи</a:t>
            </a:r>
            <a:r>
              <a:rPr lang="ru-RU" sz="2400" dirty="0"/>
              <a:t> </a:t>
            </a:r>
            <a:r>
              <a:rPr lang="ru-RU" sz="2400" dirty="0" err="1"/>
              <a:t>зустрічних</a:t>
            </a:r>
            <a:r>
              <a:rPr lang="ru-RU" sz="2400" dirty="0"/>
              <a:t> </a:t>
            </a:r>
            <a:r>
              <a:rPr lang="ru-RU" sz="2400" dirty="0" err="1"/>
              <a:t>потоків</a:t>
            </a:r>
            <a:r>
              <a:rPr lang="ru-RU" sz="2400" dirty="0"/>
              <a:t>, </a:t>
            </a:r>
            <a:r>
              <a:rPr lang="ru-RU" sz="2400" dirty="0" err="1"/>
              <a:t>розміщуючи</a:t>
            </a:r>
            <a:r>
              <a:rPr lang="ru-RU" sz="2400" dirty="0"/>
              <a:t> так,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забезпечити</a:t>
            </a:r>
            <a:r>
              <a:rPr lang="ru-RU" sz="2400" dirty="0"/>
              <a:t> </a:t>
            </a:r>
            <a:r>
              <a:rPr lang="ru-RU" sz="2400" dirty="0" err="1"/>
              <a:t>вільний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по </a:t>
            </a:r>
            <a:r>
              <a:rPr lang="ru-RU" sz="2400" dirty="0" err="1"/>
              <a:t>виробничому</a:t>
            </a:r>
            <a:r>
              <a:rPr lang="ru-RU" sz="2400" dirty="0"/>
              <a:t> </a:t>
            </a:r>
            <a:r>
              <a:rPr lang="ru-RU" sz="2400" dirty="0" err="1"/>
              <a:t>приміщенню</a:t>
            </a:r>
            <a:r>
              <a:rPr lang="ru-RU" sz="2400" dirty="0"/>
              <a:t> і доступ до </a:t>
            </a:r>
            <a:r>
              <a:rPr lang="ru-RU" sz="2400" dirty="0" err="1"/>
              <a:t>обладнання</a:t>
            </a:r>
            <a:r>
              <a:rPr lang="ru-RU" sz="2400" dirty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Відстань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машинами повинна бути 0,75 – 1 м,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лініями</a:t>
            </a:r>
            <a:r>
              <a:rPr lang="ru-RU" sz="2400" dirty="0"/>
              <a:t> </a:t>
            </a:r>
            <a:r>
              <a:rPr lang="ru-RU" sz="2400" dirty="0" err="1"/>
              <a:t>столів</a:t>
            </a:r>
            <a:r>
              <a:rPr lang="ru-RU" sz="2400" dirty="0"/>
              <a:t> при </a:t>
            </a:r>
            <a:r>
              <a:rPr lang="ru-RU" sz="2400" dirty="0" err="1"/>
              <a:t>двосторонній</a:t>
            </a:r>
            <a:r>
              <a:rPr lang="ru-RU" sz="2400" dirty="0"/>
              <a:t> </a:t>
            </a:r>
            <a:r>
              <a:rPr lang="ru-RU" sz="2400" dirty="0" err="1"/>
              <a:t>роботі</a:t>
            </a:r>
            <a:r>
              <a:rPr lang="ru-RU" sz="2400" dirty="0"/>
              <a:t> – </a:t>
            </a:r>
            <a:r>
              <a:rPr lang="ru-RU" sz="2400" dirty="0" smtClean="0"/>
              <a:t>1,2; 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лініями</a:t>
            </a:r>
            <a:r>
              <a:rPr lang="ru-RU" sz="2400" dirty="0"/>
              <a:t> </a:t>
            </a:r>
            <a:r>
              <a:rPr lang="ru-RU" sz="2400" dirty="0" err="1"/>
              <a:t>столів</a:t>
            </a:r>
            <a:r>
              <a:rPr lang="ru-RU" sz="2400" dirty="0"/>
              <a:t> при </a:t>
            </a:r>
            <a:r>
              <a:rPr lang="ru-RU" sz="2400" dirty="0" err="1"/>
              <a:t>наявності</a:t>
            </a:r>
            <a:r>
              <a:rPr lang="ru-RU" sz="2400" dirty="0"/>
              <a:t> проходу – </a:t>
            </a:r>
            <a:r>
              <a:rPr lang="ru-RU" sz="2400" dirty="0" smtClean="0"/>
              <a:t>3;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стін</a:t>
            </a:r>
            <a:r>
              <a:rPr lang="ru-RU" sz="2400" dirty="0"/>
              <a:t> </a:t>
            </a:r>
            <a:r>
              <a:rPr lang="ru-RU" sz="2400" dirty="0" err="1"/>
              <a:t>механічного</a:t>
            </a:r>
            <a:r>
              <a:rPr lang="ru-RU" sz="2400" dirty="0"/>
              <a:t> </a:t>
            </a:r>
            <a:r>
              <a:rPr lang="ru-RU" sz="2400" dirty="0" err="1"/>
              <a:t>обладнання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0,1 до </a:t>
            </a:r>
            <a:r>
              <a:rPr lang="ru-RU" sz="2400" dirty="0" smtClean="0"/>
              <a:t>0,2;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окремими</a:t>
            </a:r>
            <a:r>
              <a:rPr lang="ru-RU" sz="2400" dirty="0"/>
              <a:t> видами </a:t>
            </a:r>
            <a:r>
              <a:rPr lang="ru-RU" sz="2400" dirty="0" err="1"/>
              <a:t>немеханічного</a:t>
            </a:r>
            <a:r>
              <a:rPr lang="ru-RU" sz="2400" dirty="0"/>
              <a:t> </a:t>
            </a:r>
            <a:r>
              <a:rPr lang="ru-RU" sz="2400" dirty="0" err="1"/>
              <a:t>обладнання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0,05 до </a:t>
            </a:r>
            <a:r>
              <a:rPr lang="ru-RU" sz="2400" dirty="0" smtClean="0"/>
              <a:t>0,2;   </a:t>
            </a:r>
            <a:r>
              <a:rPr lang="ru-RU" sz="2400" dirty="0" err="1"/>
              <a:t>від</a:t>
            </a:r>
            <a:r>
              <a:rPr lang="ru-RU" sz="2400" dirty="0"/>
              <a:t> ванн для </a:t>
            </a:r>
            <a:r>
              <a:rPr lang="ru-RU" sz="2400" dirty="0" err="1"/>
              <a:t>миття</a:t>
            </a:r>
            <a:r>
              <a:rPr lang="ru-RU" sz="2400" dirty="0"/>
              <a:t> і раковин до </a:t>
            </a:r>
            <a:r>
              <a:rPr lang="ru-RU" sz="2400" dirty="0" err="1"/>
              <a:t>виробничих</a:t>
            </a:r>
            <a:r>
              <a:rPr lang="ru-RU" sz="2400" dirty="0"/>
              <a:t> </a:t>
            </a:r>
            <a:r>
              <a:rPr lang="ru-RU" sz="2400" dirty="0" err="1"/>
              <a:t>столів</a:t>
            </a:r>
            <a:r>
              <a:rPr lang="ru-RU" sz="2400" dirty="0"/>
              <a:t> – 0,3 м.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41700"/>
            <a:ext cx="3419872" cy="201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8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4" y="7818"/>
            <a:ext cx="9143465" cy="6850182"/>
          </a:xfrm>
        </p:spPr>
        <p:txBody>
          <a:bodyPr>
            <a:noAutofit/>
          </a:bodyPr>
          <a:lstStyle/>
          <a:p>
            <a:r>
              <a:rPr lang="ru-RU" altLang="ru-RU" sz="2400" dirty="0" err="1"/>
              <a:t>Заготівельні</a:t>
            </a:r>
            <a:r>
              <a:rPr lang="ru-RU" altLang="ru-RU" sz="2400" dirty="0"/>
              <a:t> цехи в </a:t>
            </a:r>
            <a:r>
              <a:rPr lang="ru-RU" altLang="ru-RU" sz="2400" dirty="0" err="1"/>
              <a:t>пивних</a:t>
            </a:r>
            <a:r>
              <a:rPr lang="ru-RU" altLang="ru-RU" sz="2400" dirty="0"/>
              <a:t> барах та гриль-барах </a:t>
            </a:r>
            <a:r>
              <a:rPr lang="ru-RU" altLang="ru-RU" sz="2400" dirty="0" err="1"/>
              <a:t>мають</a:t>
            </a:r>
            <a:r>
              <a:rPr lang="ru-RU" altLang="ru-RU" sz="2400" dirty="0"/>
              <a:t> один тип </a:t>
            </a:r>
            <a:r>
              <a:rPr lang="ru-RU" altLang="ru-RU" sz="2400" dirty="0" err="1"/>
              <a:t>оснащення</a:t>
            </a:r>
            <a:r>
              <a:rPr lang="ru-RU" altLang="ru-RU" sz="2400" dirty="0"/>
              <a:t>.</a:t>
            </a:r>
          </a:p>
          <a:p>
            <a:r>
              <a:rPr lang="ru-RU" altLang="ru-RU" sz="2400" dirty="0" err="1"/>
              <a:t>Приміщення</a:t>
            </a:r>
            <a:r>
              <a:rPr lang="ru-RU" altLang="ru-RU" sz="2400" dirty="0"/>
              <a:t> для </a:t>
            </a:r>
            <a:r>
              <a:rPr lang="ru-RU" altLang="ru-RU" sz="2400" dirty="0" err="1"/>
              <a:t>миття</a:t>
            </a:r>
            <a:r>
              <a:rPr lang="ru-RU" altLang="ru-RU" sz="2400" dirty="0"/>
              <a:t> </a:t>
            </a:r>
            <a:r>
              <a:rPr lang="ru-RU" altLang="ru-RU" sz="2400" dirty="0" err="1" smtClean="0"/>
              <a:t>виробничого</a:t>
            </a:r>
            <a:r>
              <a:rPr lang="ru-RU" altLang="ru-RU" sz="2400" dirty="0" smtClean="0"/>
              <a:t> посуду </a:t>
            </a:r>
            <a:r>
              <a:rPr lang="ru-RU" altLang="ru-RU" sz="2400" dirty="0" err="1"/>
              <a:t>обладнують</a:t>
            </a:r>
            <a:r>
              <a:rPr lang="ru-RU" altLang="ru-RU" sz="2400" dirty="0"/>
              <a:t> </a:t>
            </a:r>
            <a:r>
              <a:rPr lang="ru-RU" altLang="ru-RU" sz="2400" dirty="0" err="1" smtClean="0"/>
              <a:t>двох</a:t>
            </a:r>
            <a:r>
              <a:rPr lang="ru-RU" altLang="ru-RU" sz="2400" dirty="0" smtClean="0"/>
              <a:t>- </a:t>
            </a:r>
            <a:r>
              <a:rPr lang="ru-RU" altLang="ru-RU" sz="2400" dirty="0" err="1" smtClean="0"/>
              <a:t>чи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чотирьох-секційними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ваннами, </a:t>
            </a:r>
            <a:r>
              <a:rPr lang="ru-RU" altLang="ru-RU" sz="2400" dirty="0" err="1"/>
              <a:t>стелажами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підтоварниками</a:t>
            </a:r>
            <a:r>
              <a:rPr lang="uk-UA" altLang="ru-RU" sz="2400" dirty="0"/>
              <a:t>, машинами.</a:t>
            </a:r>
            <a:endParaRPr lang="ru-RU" altLang="ru-RU" sz="2400" dirty="0"/>
          </a:p>
          <a:p>
            <a:r>
              <a:rPr lang="ru-RU" altLang="ru-RU" sz="2400" dirty="0"/>
              <a:t>У </a:t>
            </a:r>
            <a:r>
              <a:rPr lang="ru-RU" altLang="ru-RU" sz="2400" dirty="0" err="1"/>
              <a:t>коморах</a:t>
            </a:r>
            <a:r>
              <a:rPr lang="ru-RU" altLang="ru-RU" sz="2400" dirty="0"/>
              <a:t> для </a:t>
            </a:r>
            <a:r>
              <a:rPr lang="ru-RU" altLang="ru-RU" sz="2400" dirty="0" err="1"/>
              <a:t>сипучих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продуктів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встановлюють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стелажі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підтоварники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обладнують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притоково</a:t>
            </a:r>
            <a:r>
              <a:rPr lang="ru-RU" altLang="ru-RU" sz="2400" dirty="0"/>
              <a:t> - </a:t>
            </a:r>
            <a:r>
              <a:rPr lang="ru-RU" altLang="ru-RU" sz="2400" dirty="0" err="1"/>
              <a:t>витяжну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вентиляцію</a:t>
            </a:r>
            <a:r>
              <a:rPr lang="ru-RU" altLang="ru-RU" sz="2400" dirty="0"/>
              <a:t> для </a:t>
            </a:r>
            <a:r>
              <a:rPr lang="ru-RU" altLang="ru-RU" sz="2400" dirty="0" err="1"/>
              <a:t>провітрювання</a:t>
            </a:r>
            <a:r>
              <a:rPr lang="ru-RU" altLang="ru-RU" sz="2400" dirty="0"/>
              <a:t> і </a:t>
            </a:r>
            <a:r>
              <a:rPr lang="ru-RU" altLang="ru-RU" sz="2400" dirty="0" err="1"/>
              <a:t>підтримання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постійної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температури</a:t>
            </a:r>
            <a:r>
              <a:rPr lang="ru-RU" altLang="ru-RU" sz="2400" dirty="0"/>
              <a:t> в </a:t>
            </a:r>
            <a:r>
              <a:rPr lang="ru-RU" altLang="ru-RU" sz="2400" dirty="0" err="1"/>
              <a:t>приміщенні</a:t>
            </a:r>
            <a:r>
              <a:rPr lang="ru-RU" altLang="ru-RU" sz="2400" dirty="0"/>
              <a:t>.</a:t>
            </a:r>
          </a:p>
          <a:p>
            <a:r>
              <a:rPr lang="ru-RU" altLang="ru-RU" sz="2400" dirty="0"/>
              <a:t>У </a:t>
            </a:r>
            <a:r>
              <a:rPr lang="ru-RU" altLang="ru-RU" sz="2400" dirty="0" err="1"/>
              <a:t>залежності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виробничої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потужності</a:t>
            </a:r>
            <a:r>
              <a:rPr lang="ru-RU" altLang="ru-RU" sz="2400" dirty="0"/>
              <a:t> бару </a:t>
            </a:r>
            <a:r>
              <a:rPr lang="ru-RU" altLang="ru-RU" sz="2400" dirty="0" err="1"/>
              <a:t>комори</a:t>
            </a:r>
            <a:r>
              <a:rPr lang="ru-RU" altLang="ru-RU" sz="2400" dirty="0"/>
              <a:t> для </a:t>
            </a:r>
            <a:r>
              <a:rPr lang="ru-RU" altLang="ru-RU" sz="2400" dirty="0" err="1"/>
              <a:t>зберігання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продуктів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які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швидко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псуються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оснащують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холодильними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шафами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різних</a:t>
            </a:r>
            <a:r>
              <a:rPr lang="ru-RU" altLang="ru-RU" sz="2400" dirty="0"/>
              <a:t> систем </a:t>
            </a:r>
            <a:r>
              <a:rPr lang="ru-RU" altLang="ru-RU" sz="2400" dirty="0" err="1"/>
              <a:t>чи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холодильними</a:t>
            </a:r>
            <a:r>
              <a:rPr lang="ru-RU" altLang="ru-RU" sz="2400" dirty="0"/>
              <a:t> камерами з </a:t>
            </a:r>
            <a:r>
              <a:rPr lang="ru-RU" altLang="ru-RU" sz="2400" dirty="0" err="1"/>
              <a:t>машинним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охолодженням</a:t>
            </a:r>
            <a:r>
              <a:rPr lang="ru-RU" altLang="ru-RU" sz="2400" dirty="0"/>
              <a:t>.</a:t>
            </a:r>
          </a:p>
          <a:p>
            <a:r>
              <a:rPr lang="ru-RU" altLang="ru-RU" sz="2400" dirty="0" err="1"/>
              <a:t>Комору</a:t>
            </a:r>
            <a:r>
              <a:rPr lang="ru-RU" altLang="ru-RU" sz="2400" dirty="0"/>
              <a:t> для </a:t>
            </a:r>
            <a:r>
              <a:rPr lang="ru-RU" altLang="ru-RU" sz="2400" dirty="0" err="1"/>
              <a:t>зберігання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напоїв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обладнують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стелажами</a:t>
            </a:r>
            <a:r>
              <a:rPr lang="ru-RU" altLang="ru-RU" sz="2400" dirty="0"/>
              <a:t>, на </a:t>
            </a:r>
            <a:r>
              <a:rPr lang="ru-RU" altLang="ru-RU" sz="2400" dirty="0" err="1"/>
              <a:t>які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укладають</a:t>
            </a:r>
            <a:r>
              <a:rPr lang="ru-RU" altLang="ru-RU" sz="2400" dirty="0"/>
              <a:t> горизонтально </a:t>
            </a:r>
            <a:r>
              <a:rPr lang="ru-RU" altLang="ru-RU" sz="2400" dirty="0" err="1"/>
              <a:t>пляшки</a:t>
            </a:r>
            <a:r>
              <a:rPr lang="ru-RU" altLang="ru-RU" sz="2400" dirty="0"/>
              <a:t> з вином. </a:t>
            </a:r>
            <a:r>
              <a:rPr lang="ru-RU" altLang="ru-RU" sz="2400" dirty="0">
                <a:solidFill>
                  <a:srgbClr val="00B0F0"/>
                </a:solidFill>
              </a:rPr>
              <a:t>Оптимальна температура </a:t>
            </a:r>
            <a:r>
              <a:rPr lang="ru-RU" altLang="ru-RU" sz="2400" dirty="0" err="1">
                <a:solidFill>
                  <a:srgbClr val="00B0F0"/>
                </a:solidFill>
              </a:rPr>
              <a:t>зберігання</a:t>
            </a:r>
            <a:r>
              <a:rPr lang="ru-RU" altLang="ru-RU" sz="2400" dirty="0">
                <a:solidFill>
                  <a:srgbClr val="00B0F0"/>
                </a:solidFill>
              </a:rPr>
              <a:t> </a:t>
            </a:r>
            <a:r>
              <a:rPr lang="ru-RU" altLang="ru-RU" sz="2400" dirty="0" err="1">
                <a:solidFill>
                  <a:srgbClr val="00B0F0"/>
                </a:solidFill>
              </a:rPr>
              <a:t>всіх</a:t>
            </a:r>
            <a:r>
              <a:rPr lang="ru-RU" altLang="ru-RU" sz="2400" dirty="0">
                <a:solidFill>
                  <a:srgbClr val="00B0F0"/>
                </a:solidFill>
              </a:rPr>
              <a:t> </a:t>
            </a:r>
            <a:r>
              <a:rPr lang="ru-RU" altLang="ru-RU" sz="2400" dirty="0" err="1">
                <a:solidFill>
                  <a:srgbClr val="00B0F0"/>
                </a:solidFill>
              </a:rPr>
              <a:t>напоїв</a:t>
            </a:r>
            <a:r>
              <a:rPr lang="ru-RU" altLang="ru-RU" sz="2400" dirty="0">
                <a:solidFill>
                  <a:srgbClr val="00B0F0"/>
                </a:solidFill>
              </a:rPr>
              <a:t> - </a:t>
            </a:r>
            <a:r>
              <a:rPr lang="ru-RU" altLang="ru-RU" sz="2400" dirty="0" err="1">
                <a:solidFill>
                  <a:srgbClr val="00B0F0"/>
                </a:solidFill>
              </a:rPr>
              <a:t>від</a:t>
            </a:r>
            <a:r>
              <a:rPr lang="ru-RU" altLang="ru-RU" sz="2400" dirty="0">
                <a:solidFill>
                  <a:srgbClr val="00B0F0"/>
                </a:solidFill>
              </a:rPr>
              <a:t> 10 до 15˚С. </a:t>
            </a:r>
          </a:p>
          <a:p>
            <a:r>
              <a:rPr lang="ru-RU" altLang="ru-RU" sz="2400" dirty="0"/>
              <a:t>Для </a:t>
            </a:r>
            <a:r>
              <a:rPr lang="ru-RU" altLang="ru-RU" sz="2400" dirty="0" err="1"/>
              <a:t>складування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тари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передбачають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окремі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комори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приміщення</a:t>
            </a:r>
            <a:r>
              <a:rPr lang="ru-RU" altLang="ru-RU" sz="2400" dirty="0"/>
              <a:t>.</a:t>
            </a:r>
          </a:p>
          <a:p>
            <a:r>
              <a:rPr lang="ru-RU" altLang="ru-RU" sz="2400" dirty="0"/>
              <a:t>Правильна </a:t>
            </a:r>
            <a:r>
              <a:rPr lang="ru-RU" altLang="ru-RU" sz="2400" dirty="0" err="1"/>
              <a:t>організація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робочих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місць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сприяє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підвищенню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продуктивності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праці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обслуговуючого</a:t>
            </a:r>
            <a:r>
              <a:rPr lang="ru-RU" altLang="ru-RU" sz="2400" dirty="0"/>
              <a:t> персоналу.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34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9144000" cy="4968552"/>
          </a:xfrm>
        </p:spPr>
        <p:txBody>
          <a:bodyPr>
            <a:no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dirty="0"/>
              <a:t>Для організації якісного обслуговування, створення зручностей відвідувачам і нормальних умов праці обслуговуючого персоналу важливе значення має правильне планування торгових приміщень барів – торговельного залу, </a:t>
            </a:r>
            <a:r>
              <a:rPr lang="uk-UA" sz="2400" dirty="0" smtClean="0"/>
              <a:t>вестибюлю </a:t>
            </a:r>
            <a:r>
              <a:rPr lang="uk-UA" sz="2400" dirty="0"/>
              <a:t>з гардеробом, туалетних кімнат та умивальників для відвідувачів, приміщення для миття столової посуди.</a:t>
            </a:r>
            <a:endParaRPr lang="ru-RU" sz="2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Площа</a:t>
            </a:r>
            <a:r>
              <a:rPr lang="ru-RU" sz="2400" dirty="0"/>
              <a:t> </a:t>
            </a:r>
            <a:r>
              <a:rPr lang="ru-RU" sz="2400" dirty="0" err="1"/>
              <a:t>торговельного</a:t>
            </a:r>
            <a:r>
              <a:rPr lang="ru-RU" sz="2400" dirty="0"/>
              <a:t> залу і </a:t>
            </a:r>
            <a:r>
              <a:rPr lang="ru-RU" sz="2400" dirty="0" err="1"/>
              <a:t>виробничих</a:t>
            </a:r>
            <a:r>
              <a:rPr lang="ru-RU" sz="2400" dirty="0"/>
              <a:t> </a:t>
            </a:r>
            <a:r>
              <a:rPr lang="ru-RU" sz="2400" dirty="0" err="1"/>
              <a:t>приміщень</a:t>
            </a:r>
            <a:r>
              <a:rPr lang="ru-RU" sz="2400" dirty="0"/>
              <a:t> повинна </a:t>
            </a:r>
            <a:r>
              <a:rPr lang="ru-RU" sz="2400" dirty="0" err="1"/>
              <a:t>відповідати</a:t>
            </a:r>
            <a:r>
              <a:rPr lang="ru-RU" sz="2400" dirty="0"/>
              <a:t> </a:t>
            </a:r>
            <a:r>
              <a:rPr lang="ru-RU" sz="2400" dirty="0" err="1"/>
              <a:t>типовим</a:t>
            </a:r>
            <a:r>
              <a:rPr lang="ru-RU" sz="2400" dirty="0"/>
              <a:t> нормам, </a:t>
            </a:r>
            <a:r>
              <a:rPr lang="ru-RU" sz="2400" dirty="0" err="1"/>
              <a:t>установленим</a:t>
            </a:r>
            <a:r>
              <a:rPr lang="ru-RU" sz="2400" dirty="0"/>
              <a:t> для </a:t>
            </a:r>
            <a:r>
              <a:rPr lang="ru-RU" sz="2400" dirty="0" err="1"/>
              <a:t>підприємств</a:t>
            </a:r>
            <a:r>
              <a:rPr lang="ru-RU" sz="2400" dirty="0"/>
              <a:t> </a:t>
            </a:r>
            <a:r>
              <a:rPr lang="ru-RU" sz="2400" dirty="0" err="1"/>
              <a:t>громадського</a:t>
            </a:r>
            <a:r>
              <a:rPr lang="ru-RU" sz="2400" dirty="0"/>
              <a:t> </a:t>
            </a:r>
            <a:r>
              <a:rPr lang="ru-RU" sz="2400" dirty="0" err="1"/>
              <a:t>харчування</a:t>
            </a:r>
            <a:r>
              <a:rPr lang="ru-RU" sz="2400" dirty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Норма </a:t>
            </a:r>
            <a:r>
              <a:rPr lang="ru-RU" sz="2400" dirty="0" err="1"/>
              <a:t>площі</a:t>
            </a:r>
            <a:r>
              <a:rPr lang="ru-RU" sz="2400" dirty="0"/>
              <a:t> </a:t>
            </a:r>
            <a:r>
              <a:rPr lang="ru-RU" sz="2400" dirty="0" err="1"/>
              <a:t>торговельного</a:t>
            </a:r>
            <a:r>
              <a:rPr lang="ru-RU" sz="2400" dirty="0"/>
              <a:t> залу – 1,4 м</a:t>
            </a:r>
            <a:r>
              <a:rPr lang="ru-RU" sz="2400" baseline="30000" dirty="0"/>
              <a:t>2</a:t>
            </a:r>
            <a:r>
              <a:rPr lang="ru-RU" sz="2400" dirty="0"/>
              <a:t> на </a:t>
            </a:r>
            <a:r>
              <a:rPr lang="ru-RU" sz="2400" dirty="0" err="1"/>
              <a:t>одне</a:t>
            </a:r>
            <a:r>
              <a:rPr lang="ru-RU" sz="2400" dirty="0"/>
              <a:t> </a:t>
            </a:r>
            <a:r>
              <a:rPr lang="ru-RU" sz="2400" dirty="0" err="1"/>
              <a:t>посадочне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, в барах з </a:t>
            </a:r>
            <a:r>
              <a:rPr lang="ru-RU" sz="2400" dirty="0" err="1"/>
              <a:t>танцювальною</a:t>
            </a:r>
            <a:r>
              <a:rPr lang="ru-RU" sz="2400" dirty="0"/>
              <a:t> </a:t>
            </a:r>
            <a:r>
              <a:rPr lang="ru-RU" sz="2400" dirty="0" err="1"/>
              <a:t>площадкою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1,7 до 1,8 м</a:t>
            </a:r>
            <a:r>
              <a:rPr lang="ru-RU" sz="2400" baseline="30000" dirty="0"/>
              <a:t>2</a:t>
            </a:r>
            <a:r>
              <a:rPr lang="ru-RU" sz="2400" dirty="0"/>
              <a:t> ( 0,2 ÷0,4 м</a:t>
            </a:r>
            <a:r>
              <a:rPr lang="ru-RU" sz="2400" baseline="30000" dirty="0"/>
              <a:t>2 </a:t>
            </a:r>
            <a:r>
              <a:rPr lang="ru-RU" sz="2400" dirty="0"/>
              <a:t>для </a:t>
            </a:r>
            <a:r>
              <a:rPr lang="ru-RU" sz="2400" dirty="0" err="1"/>
              <a:t>танцювальної</a:t>
            </a:r>
            <a:r>
              <a:rPr lang="ru-RU" sz="2400" dirty="0"/>
              <a:t> площадки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0591"/>
            <a:ext cx="9144000" cy="749602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3.</a:t>
            </a:r>
            <a:r>
              <a:rPr lang="ru-RU" b="1" i="1" dirty="0">
                <a:solidFill>
                  <a:srgbClr val="FF0000"/>
                </a:solidFill>
              </a:rPr>
              <a:t>Характеристика </a:t>
            </a:r>
            <a:r>
              <a:rPr lang="ru-RU" b="1" i="1" dirty="0" err="1">
                <a:solidFill>
                  <a:srgbClr val="FF0000"/>
                </a:solidFill>
              </a:rPr>
              <a:t>торгових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приміщень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1882" y="0"/>
            <a:ext cx="9144000" cy="4114800"/>
          </a:xfrm>
        </p:spPr>
        <p:txBody>
          <a:bodyPr>
            <a:normAutofit/>
          </a:bodyPr>
          <a:lstStyle/>
          <a:p>
            <a:r>
              <a:rPr lang="ru-RU" sz="2400" dirty="0" err="1"/>
              <a:t>Торговельний</a:t>
            </a:r>
            <a:r>
              <a:rPr lang="ru-RU" sz="2400" dirty="0"/>
              <a:t> зал бару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різної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, з </a:t>
            </a:r>
            <a:r>
              <a:rPr lang="ru-RU" sz="2400" dirty="0" err="1"/>
              <a:t>достатнім</a:t>
            </a:r>
            <a:r>
              <a:rPr lang="ru-RU" sz="2400" dirty="0"/>
              <a:t> </a:t>
            </a:r>
            <a:r>
              <a:rPr lang="ru-RU" sz="2400" dirty="0" err="1"/>
              <a:t>освітленням</a:t>
            </a:r>
            <a:r>
              <a:rPr lang="ru-RU" sz="2400" dirty="0" smtClean="0"/>
              <a:t>.</a:t>
            </a:r>
          </a:p>
          <a:p>
            <a:r>
              <a:rPr lang="ru-RU" altLang="ru-RU" sz="2400" u="sng" dirty="0"/>
              <a:t>З </a:t>
            </a:r>
            <a:r>
              <a:rPr lang="ru-RU" altLang="ru-RU" sz="2400" u="sng" dirty="0" err="1"/>
              <a:t>сучасними</a:t>
            </a:r>
            <a:r>
              <a:rPr lang="ru-RU" altLang="ru-RU" sz="2400" u="sng" dirty="0"/>
              <a:t> </a:t>
            </a:r>
            <a:r>
              <a:rPr lang="ru-RU" altLang="ru-RU" sz="2400" u="sng" dirty="0" err="1"/>
              <a:t>зручними</a:t>
            </a:r>
            <a:r>
              <a:rPr lang="ru-RU" altLang="ru-RU" sz="2400" u="sng" dirty="0"/>
              <a:t> </a:t>
            </a:r>
            <a:r>
              <a:rPr lang="ru-RU" altLang="ru-RU" sz="2400" u="sng" dirty="0" err="1"/>
              <a:t>меблями</a:t>
            </a:r>
            <a:r>
              <a:rPr lang="ru-RU" altLang="ru-RU" sz="2400" u="sng" dirty="0"/>
              <a:t>, </a:t>
            </a:r>
            <a:r>
              <a:rPr lang="ru-RU" altLang="ru-RU" sz="2400" u="sng" dirty="0" err="1"/>
              <a:t>які</a:t>
            </a:r>
            <a:r>
              <a:rPr lang="ru-RU" altLang="ru-RU" sz="2400" u="sng" dirty="0"/>
              <a:t> </a:t>
            </a:r>
            <a:r>
              <a:rPr lang="ru-RU" altLang="ru-RU" sz="2400" u="sng" dirty="0" err="1"/>
              <a:t>налаштовують</a:t>
            </a:r>
            <a:r>
              <a:rPr lang="ru-RU" altLang="ru-RU" sz="2400" u="sng" dirty="0"/>
              <a:t> на </a:t>
            </a:r>
            <a:r>
              <a:rPr lang="ru-RU" altLang="ru-RU" sz="2400" u="sng" dirty="0" err="1"/>
              <a:t>відпочинок</a:t>
            </a:r>
            <a:r>
              <a:rPr lang="ru-RU" altLang="ru-RU" sz="2400" u="sng" dirty="0"/>
              <a:t>: </a:t>
            </a:r>
            <a:r>
              <a:rPr lang="ru-RU" altLang="ru-RU" sz="2400" dirty="0" err="1"/>
              <a:t>напівм’якими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м’якими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напівкріслами</a:t>
            </a:r>
            <a:r>
              <a:rPr lang="ru-RU" altLang="ru-RU" sz="2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07798"/>
            <a:ext cx="6590506" cy="495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7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3001" y="5083"/>
            <a:ext cx="9036496" cy="3783958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Основним</a:t>
            </a:r>
            <a:r>
              <a:rPr lang="ru-RU" sz="2400" dirty="0" smtClean="0"/>
              <a:t> </a:t>
            </a:r>
            <a:r>
              <a:rPr lang="ru-RU" sz="2400" dirty="0" err="1"/>
              <a:t>елементом</a:t>
            </a:r>
            <a:r>
              <a:rPr lang="ru-RU" sz="2400" dirty="0"/>
              <a:t> </a:t>
            </a:r>
            <a:r>
              <a:rPr lang="ru-RU" sz="2400" dirty="0" err="1"/>
              <a:t>обладнання</a:t>
            </a:r>
            <a:r>
              <a:rPr lang="ru-RU" sz="2400" dirty="0"/>
              <a:t> бару є </a:t>
            </a:r>
            <a:r>
              <a:rPr lang="ru-RU" sz="2400" dirty="0" err="1"/>
              <a:t>барна</a:t>
            </a:r>
            <a:r>
              <a:rPr lang="ru-RU" sz="2400" dirty="0"/>
              <a:t> </a:t>
            </a:r>
            <a:r>
              <a:rPr lang="ru-RU" sz="2400" dirty="0" err="1" smtClean="0"/>
              <a:t>стійка</a:t>
            </a:r>
            <a:r>
              <a:rPr lang="ru-RU" sz="2400" dirty="0" smtClean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розташування</a:t>
            </a:r>
            <a:r>
              <a:rPr lang="ru-RU" sz="2400" dirty="0"/>
              <a:t> в </a:t>
            </a:r>
            <a:r>
              <a:rPr lang="ru-RU" sz="2400" dirty="0" err="1"/>
              <a:t>торговельному</a:t>
            </a:r>
            <a:r>
              <a:rPr lang="ru-RU" sz="2400" dirty="0"/>
              <a:t> </a:t>
            </a:r>
            <a:r>
              <a:rPr lang="ru-RU" sz="2400" dirty="0" err="1"/>
              <a:t>залі</a:t>
            </a:r>
            <a:r>
              <a:rPr lang="ru-RU" sz="2400" dirty="0"/>
              <a:t> </a:t>
            </a:r>
            <a:r>
              <a:rPr lang="ru-RU" sz="2400" dirty="0" err="1"/>
              <a:t>обумовлене</a:t>
            </a:r>
            <a:r>
              <a:rPr lang="ru-RU" sz="2400" dirty="0"/>
              <a:t> </a:t>
            </a:r>
            <a:r>
              <a:rPr lang="ru-RU" sz="2400" dirty="0" err="1"/>
              <a:t>багатьма</a:t>
            </a:r>
            <a:r>
              <a:rPr lang="ru-RU" sz="2400" dirty="0"/>
              <a:t> факторами: </a:t>
            </a:r>
            <a:r>
              <a:rPr lang="ru-RU" sz="2400" dirty="0" err="1"/>
              <a:t>безпосередньою</a:t>
            </a:r>
            <a:r>
              <a:rPr lang="ru-RU" sz="2400" dirty="0"/>
              <a:t> </a:t>
            </a:r>
            <a:r>
              <a:rPr lang="ru-RU" sz="2400" dirty="0" err="1"/>
              <a:t>близькістю</a:t>
            </a:r>
            <a:r>
              <a:rPr lang="ru-RU" sz="2400" dirty="0"/>
              <a:t> до </a:t>
            </a:r>
            <a:r>
              <a:rPr lang="ru-RU" sz="2400" dirty="0" err="1"/>
              <a:t>підсобних</a:t>
            </a:r>
            <a:r>
              <a:rPr lang="ru-RU" sz="2400" dirty="0"/>
              <a:t> </a:t>
            </a:r>
            <a:r>
              <a:rPr lang="ru-RU" sz="2400" dirty="0" err="1"/>
              <a:t>приміщень</a:t>
            </a:r>
            <a:r>
              <a:rPr lang="ru-RU" sz="2400" dirty="0"/>
              <a:t> (</a:t>
            </a:r>
            <a:r>
              <a:rPr lang="ru-RU" sz="2400" dirty="0" err="1"/>
              <a:t>комор</a:t>
            </a:r>
            <a:r>
              <a:rPr lang="ru-RU" sz="2400" dirty="0"/>
              <a:t> для </a:t>
            </a:r>
            <a:r>
              <a:rPr lang="ru-RU" sz="2400" dirty="0" err="1"/>
              <a:t>продуктів</a:t>
            </a:r>
            <a:r>
              <a:rPr lang="ru-RU" sz="2400" dirty="0"/>
              <a:t> та </a:t>
            </a:r>
            <a:r>
              <a:rPr lang="ru-RU" sz="2400" dirty="0" err="1"/>
              <a:t>інвентарю</a:t>
            </a:r>
            <a:r>
              <a:rPr lang="ru-RU" sz="2400" dirty="0"/>
              <a:t>, </a:t>
            </a:r>
            <a:r>
              <a:rPr lang="ru-RU" sz="2400" dirty="0" err="1"/>
              <a:t>приміщення</a:t>
            </a:r>
            <a:r>
              <a:rPr lang="ru-RU" sz="2400" dirty="0"/>
              <a:t> для </a:t>
            </a:r>
            <a:r>
              <a:rPr lang="ru-RU" sz="2400" dirty="0" err="1"/>
              <a:t>миття</a:t>
            </a:r>
            <a:r>
              <a:rPr lang="ru-RU" sz="2400" dirty="0"/>
              <a:t> столового посуду, </a:t>
            </a:r>
            <a:r>
              <a:rPr lang="ru-RU" sz="2400" dirty="0" err="1"/>
              <a:t>складування</a:t>
            </a:r>
            <a:r>
              <a:rPr lang="ru-RU" sz="2400" dirty="0"/>
              <a:t> </a:t>
            </a:r>
            <a:r>
              <a:rPr lang="ru-RU" sz="2400" dirty="0" err="1"/>
              <a:t>тари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зручністю</a:t>
            </a:r>
            <a:r>
              <a:rPr lang="ru-RU" sz="2400" dirty="0"/>
              <a:t> </a:t>
            </a:r>
            <a:r>
              <a:rPr lang="ru-RU" sz="2400" dirty="0" err="1"/>
              <a:t>постачання</a:t>
            </a:r>
            <a:r>
              <a:rPr lang="ru-RU" sz="2400" dirty="0"/>
              <a:t> продуктами та </a:t>
            </a:r>
            <a:r>
              <a:rPr lang="ru-RU" sz="2400" dirty="0" err="1"/>
              <a:t>вивезенням</a:t>
            </a:r>
            <a:r>
              <a:rPr lang="ru-RU" sz="2400" dirty="0"/>
              <a:t> </a:t>
            </a:r>
            <a:r>
              <a:rPr lang="ru-RU" sz="2400" dirty="0" err="1"/>
              <a:t>тари</a:t>
            </a:r>
            <a:r>
              <a:rPr lang="ru-RU" sz="2400" dirty="0"/>
              <a:t>; </a:t>
            </a:r>
            <a:r>
              <a:rPr lang="ru-RU" sz="2400" dirty="0" err="1"/>
              <a:t>розташуванням</a:t>
            </a:r>
            <a:r>
              <a:rPr lang="ru-RU" sz="2400" dirty="0"/>
              <a:t> холодильного </a:t>
            </a:r>
            <a:r>
              <a:rPr lang="ru-RU" sz="2400" dirty="0" err="1"/>
              <a:t>обладнання</a:t>
            </a:r>
            <a:r>
              <a:rPr lang="ru-RU" sz="2400" dirty="0"/>
              <a:t>, </a:t>
            </a:r>
            <a:r>
              <a:rPr lang="ru-RU" sz="2400" dirty="0" err="1"/>
              <a:t>зручністю</a:t>
            </a:r>
            <a:r>
              <a:rPr lang="ru-RU" sz="2400" dirty="0"/>
              <a:t> </a:t>
            </a:r>
            <a:r>
              <a:rPr lang="ru-RU" sz="2400" dirty="0" err="1"/>
              <a:t>обслуговування</a:t>
            </a:r>
            <a:r>
              <a:rPr lang="ru-RU" sz="2400" dirty="0"/>
              <a:t> </a:t>
            </a:r>
            <a:r>
              <a:rPr lang="ru-RU" sz="2400" dirty="0" err="1"/>
              <a:t>відвідувачів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48161"/>
            <a:ext cx="6160740" cy="42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708920"/>
          </a:xfrm>
        </p:spPr>
        <p:txBody>
          <a:bodyPr>
            <a:normAutofit/>
          </a:bodyPr>
          <a:lstStyle/>
          <a:p>
            <a:r>
              <a:rPr lang="ru-RU" sz="2400" dirty="0" err="1"/>
              <a:t>Якщо</a:t>
            </a:r>
            <a:r>
              <a:rPr lang="ru-RU" sz="2400" dirty="0"/>
              <a:t> в </a:t>
            </a:r>
            <a:r>
              <a:rPr lang="ru-RU" sz="2400" dirty="0" err="1"/>
              <a:t>барі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гардеробу, в </a:t>
            </a:r>
            <a:r>
              <a:rPr lang="ru-RU" sz="2400" dirty="0" err="1"/>
              <a:t>залі</a:t>
            </a:r>
            <a:r>
              <a:rPr lang="ru-RU" sz="2400" dirty="0"/>
              <a:t> </a:t>
            </a:r>
            <a:r>
              <a:rPr lang="ru-RU" sz="2400" dirty="0" err="1"/>
              <a:t>встановлюють</a:t>
            </a:r>
            <a:r>
              <a:rPr lang="ru-RU" sz="2400" dirty="0"/>
              <a:t> </a:t>
            </a:r>
            <a:r>
              <a:rPr lang="ru-RU" sz="2400" dirty="0" err="1"/>
              <a:t>вішалки</a:t>
            </a:r>
            <a:r>
              <a:rPr lang="ru-RU" sz="2400" dirty="0"/>
              <a:t> для </a:t>
            </a:r>
            <a:r>
              <a:rPr lang="ru-RU" sz="2400" dirty="0" err="1"/>
              <a:t>одягу</a:t>
            </a:r>
            <a:r>
              <a:rPr lang="ru-RU" sz="2400" dirty="0"/>
              <a:t> </a:t>
            </a:r>
            <a:r>
              <a:rPr lang="ru-RU" sz="2400" dirty="0" err="1"/>
              <a:t>відвідувачів</a:t>
            </a:r>
            <a:r>
              <a:rPr lang="ru-RU" sz="2400" dirty="0"/>
              <a:t> (у </a:t>
            </a:r>
            <a:r>
              <a:rPr lang="ru-RU" sz="2400" dirty="0" err="1"/>
              <a:t>верхньому</a:t>
            </a:r>
            <a:r>
              <a:rPr lang="ru-RU" sz="2400" dirty="0"/>
              <a:t> </a:t>
            </a:r>
            <a:r>
              <a:rPr lang="ru-RU" sz="2400" dirty="0" err="1"/>
              <a:t>одязі</a:t>
            </a:r>
            <a:r>
              <a:rPr lang="ru-RU" sz="2400" dirty="0"/>
              <a:t> в </a:t>
            </a:r>
            <a:r>
              <a:rPr lang="ru-RU" sz="2400" dirty="0" err="1"/>
              <a:t>барі</a:t>
            </a:r>
            <a:r>
              <a:rPr lang="ru-RU" sz="2400" dirty="0"/>
              <a:t> </a:t>
            </a:r>
            <a:r>
              <a:rPr lang="ru-RU" sz="2400" dirty="0" err="1"/>
              <a:t>знаходитися</a:t>
            </a:r>
            <a:r>
              <a:rPr lang="ru-RU" sz="2400" dirty="0"/>
              <a:t> </a:t>
            </a:r>
            <a:r>
              <a:rPr lang="ru-RU" sz="2400" dirty="0" err="1"/>
              <a:t>недоречно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В </a:t>
            </a:r>
            <a:r>
              <a:rPr lang="ru-RU" sz="2400" dirty="0" err="1"/>
              <a:t>сучасних</a:t>
            </a:r>
            <a:r>
              <a:rPr lang="ru-RU" sz="2400" dirty="0"/>
              <a:t> барах </a:t>
            </a:r>
            <a:r>
              <a:rPr lang="ru-RU" sz="2400" dirty="0" err="1"/>
              <a:t>велике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приділяють</a:t>
            </a:r>
            <a:r>
              <a:rPr lang="ru-RU" sz="2400" dirty="0"/>
              <a:t> </a:t>
            </a:r>
            <a:r>
              <a:rPr lang="ru-RU" sz="2400" dirty="0" err="1"/>
              <a:t>оформленню</a:t>
            </a:r>
            <a:r>
              <a:rPr lang="ru-RU" sz="2400" dirty="0"/>
              <a:t> </a:t>
            </a:r>
            <a:r>
              <a:rPr lang="ru-RU" sz="2400" dirty="0" err="1"/>
              <a:t>торгової</a:t>
            </a:r>
            <a:r>
              <a:rPr lang="ru-RU" sz="2400" dirty="0"/>
              <a:t> </a:t>
            </a:r>
            <a:r>
              <a:rPr lang="ru-RU" sz="2400" dirty="0" err="1"/>
              <a:t>зали</a:t>
            </a:r>
            <a:r>
              <a:rPr lang="ru-RU" sz="2400" dirty="0"/>
              <a:t>: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інтер’єру</a:t>
            </a:r>
            <a:r>
              <a:rPr lang="ru-RU" sz="2400" dirty="0"/>
              <a:t>, дизайну, </a:t>
            </a:r>
            <a:r>
              <a:rPr lang="ru-RU" sz="2400" dirty="0" err="1"/>
              <a:t>підбору</a:t>
            </a:r>
            <a:r>
              <a:rPr lang="ru-RU" sz="2400" dirty="0"/>
              <a:t> </a:t>
            </a:r>
            <a:r>
              <a:rPr lang="ru-RU" sz="2400" dirty="0" err="1"/>
              <a:t>освітлення</a:t>
            </a:r>
            <a:r>
              <a:rPr lang="ru-RU" sz="2400" dirty="0"/>
              <a:t>, </a:t>
            </a:r>
            <a:r>
              <a:rPr lang="ru-RU" sz="2400" dirty="0" err="1"/>
              <a:t>меблів</a:t>
            </a:r>
            <a:r>
              <a:rPr lang="ru-RU" sz="2400" dirty="0"/>
              <a:t>, </a:t>
            </a:r>
            <a:r>
              <a:rPr lang="ru-RU" sz="2400" dirty="0" err="1"/>
              <a:t>встановленню</a:t>
            </a:r>
            <a:r>
              <a:rPr lang="ru-RU" sz="2400" dirty="0"/>
              <a:t> перегородок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95985"/>
            <a:ext cx="685307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22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9144000" cy="4114800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rgbClr val="00B0F0"/>
                </a:solidFill>
              </a:rPr>
              <a:t>У </a:t>
            </a:r>
            <a:r>
              <a:rPr lang="ru-RU" altLang="ru-RU" sz="2400" dirty="0" err="1">
                <a:solidFill>
                  <a:srgbClr val="00B0F0"/>
                </a:solidFill>
              </a:rPr>
              <a:t>залежності</a:t>
            </a:r>
            <a:r>
              <a:rPr lang="ru-RU" altLang="ru-RU" sz="2400" dirty="0">
                <a:solidFill>
                  <a:srgbClr val="00B0F0"/>
                </a:solidFill>
              </a:rPr>
              <a:t> </a:t>
            </a:r>
            <a:r>
              <a:rPr lang="ru-RU" altLang="ru-RU" sz="2400" dirty="0" err="1">
                <a:solidFill>
                  <a:srgbClr val="00B0F0"/>
                </a:solidFill>
              </a:rPr>
              <a:t>від</a:t>
            </a:r>
            <a:r>
              <a:rPr lang="ru-RU" altLang="ru-RU" sz="2400" dirty="0">
                <a:solidFill>
                  <a:srgbClr val="00B0F0"/>
                </a:solidFill>
              </a:rPr>
              <a:t>  </a:t>
            </a:r>
            <a:r>
              <a:rPr lang="ru-RU" altLang="ru-RU" sz="2400" dirty="0" err="1">
                <a:solidFill>
                  <a:srgbClr val="00B0F0"/>
                </a:solidFill>
              </a:rPr>
              <a:t>розміру</a:t>
            </a:r>
            <a:r>
              <a:rPr lang="ru-RU" altLang="ru-RU" sz="2400" dirty="0">
                <a:solidFill>
                  <a:srgbClr val="00B0F0"/>
                </a:solidFill>
              </a:rPr>
              <a:t> та </a:t>
            </a:r>
            <a:r>
              <a:rPr lang="ru-RU" altLang="ru-RU" sz="2400" dirty="0" err="1">
                <a:solidFill>
                  <a:srgbClr val="00B0F0"/>
                </a:solidFill>
              </a:rPr>
              <a:t>конфігурації</a:t>
            </a:r>
            <a:r>
              <a:rPr lang="ru-RU" altLang="ru-RU" sz="2400" dirty="0">
                <a:solidFill>
                  <a:srgbClr val="00B0F0"/>
                </a:solidFill>
              </a:rPr>
              <a:t> </a:t>
            </a:r>
            <a:r>
              <a:rPr lang="ru-RU" altLang="ru-RU" sz="2400" dirty="0" err="1">
                <a:solidFill>
                  <a:srgbClr val="00B0F0"/>
                </a:solidFill>
              </a:rPr>
              <a:t>торгівельного</a:t>
            </a:r>
            <a:r>
              <a:rPr lang="ru-RU" altLang="ru-RU" sz="2400" dirty="0">
                <a:solidFill>
                  <a:srgbClr val="00B0F0"/>
                </a:solidFill>
              </a:rPr>
              <a:t> залу </a:t>
            </a:r>
            <a:r>
              <a:rPr lang="ru-RU" altLang="ru-RU" sz="2400" dirty="0" err="1">
                <a:solidFill>
                  <a:srgbClr val="00B0F0"/>
                </a:solidFill>
              </a:rPr>
              <a:t>барна</a:t>
            </a:r>
            <a:r>
              <a:rPr lang="ru-RU" altLang="ru-RU" sz="2400" dirty="0">
                <a:solidFill>
                  <a:srgbClr val="00B0F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B0F0"/>
                </a:solidFill>
              </a:rPr>
              <a:t>стійка</a:t>
            </a:r>
            <a:r>
              <a:rPr lang="ru-RU" altLang="ru-RU" sz="2400" dirty="0" smtClean="0">
                <a:solidFill>
                  <a:srgbClr val="00B0F0"/>
                </a:solidFill>
              </a:rPr>
              <a:t> </a:t>
            </a:r>
            <a:r>
              <a:rPr lang="ru-RU" altLang="ru-RU" sz="2400" dirty="0" err="1">
                <a:solidFill>
                  <a:srgbClr val="00B0F0"/>
                </a:solidFill>
              </a:rPr>
              <a:t>може</a:t>
            </a:r>
            <a:r>
              <a:rPr lang="ru-RU" altLang="ru-RU" sz="2400" dirty="0">
                <a:solidFill>
                  <a:srgbClr val="00B0F0"/>
                </a:solidFill>
              </a:rPr>
              <a:t> </a:t>
            </a:r>
            <a:r>
              <a:rPr lang="ru-RU" altLang="ru-RU" sz="2400" dirty="0" err="1">
                <a:solidFill>
                  <a:srgbClr val="00B0F0"/>
                </a:solidFill>
              </a:rPr>
              <a:t>мати</a:t>
            </a:r>
            <a:r>
              <a:rPr lang="ru-RU" altLang="ru-RU" sz="2400" dirty="0">
                <a:solidFill>
                  <a:srgbClr val="00B0F0"/>
                </a:solidFill>
              </a:rPr>
              <a:t> </a:t>
            </a:r>
            <a:r>
              <a:rPr lang="ru-RU" altLang="ru-RU" sz="2400" dirty="0" err="1">
                <a:solidFill>
                  <a:srgbClr val="00B0F0"/>
                </a:solidFill>
              </a:rPr>
              <a:t>різноманітну</a:t>
            </a:r>
            <a:r>
              <a:rPr lang="ru-RU" altLang="ru-RU" sz="2400" dirty="0">
                <a:solidFill>
                  <a:srgbClr val="00B0F0"/>
                </a:solidFill>
              </a:rPr>
              <a:t> </a:t>
            </a:r>
            <a:r>
              <a:rPr lang="ru-RU" altLang="ru-RU" sz="2400" dirty="0" smtClean="0">
                <a:solidFill>
                  <a:srgbClr val="00B0F0"/>
                </a:solidFill>
              </a:rPr>
              <a:t>форму: </a:t>
            </a:r>
            <a:r>
              <a:rPr lang="ru-RU" altLang="ru-RU" sz="2400" dirty="0" err="1"/>
              <a:t>прямолінійну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вигнуту</a:t>
            </a:r>
            <a:r>
              <a:rPr lang="ru-RU" altLang="ru-RU" sz="2400" dirty="0"/>
              <a:t>, </a:t>
            </a:r>
            <a:r>
              <a:rPr lang="ru-RU" altLang="ru-RU" sz="2400" dirty="0" err="1" smtClean="0"/>
              <a:t>напівкруглу</a:t>
            </a:r>
            <a:r>
              <a:rPr lang="ru-RU" altLang="ru-RU" sz="2400" dirty="0" smtClean="0"/>
              <a:t>.</a:t>
            </a:r>
          </a:p>
          <a:p>
            <a:r>
              <a:rPr lang="ru-RU" sz="2400" dirty="0" err="1"/>
              <a:t>Барну</a:t>
            </a:r>
            <a:r>
              <a:rPr lang="ru-RU" sz="2400" dirty="0"/>
              <a:t> </a:t>
            </a:r>
            <a:r>
              <a:rPr lang="ru-RU" sz="2400" dirty="0" err="1" smtClean="0"/>
              <a:t>стійку</a:t>
            </a:r>
            <a:r>
              <a:rPr lang="ru-RU" sz="2400" dirty="0" smtClean="0"/>
              <a:t> </a:t>
            </a:r>
            <a:r>
              <a:rPr lang="ru-RU" sz="2400" dirty="0" err="1"/>
              <a:t>розташовують</a:t>
            </a:r>
            <a:r>
              <a:rPr lang="ru-RU" sz="2400" dirty="0"/>
              <a:t> так, </a:t>
            </a:r>
            <a:r>
              <a:rPr lang="ru-RU" sz="2400" dirty="0" err="1"/>
              <a:t>щоб</a:t>
            </a:r>
            <a:r>
              <a:rPr lang="ru-RU" sz="2400" dirty="0"/>
              <a:t> вона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зручна</a:t>
            </a:r>
            <a:r>
              <a:rPr lang="ru-RU" sz="2400" dirty="0"/>
              <a:t> для </a:t>
            </a:r>
            <a:r>
              <a:rPr lang="ru-RU" sz="2400" dirty="0" err="1"/>
              <a:t>роботи</a:t>
            </a:r>
            <a:r>
              <a:rPr lang="ru-RU" sz="2400" dirty="0"/>
              <a:t> персоналу і </a:t>
            </a:r>
            <a:r>
              <a:rPr lang="ru-RU" sz="2400" dirty="0" err="1"/>
              <a:t>знаходилася</a:t>
            </a:r>
            <a:r>
              <a:rPr lang="ru-RU" sz="2400" dirty="0"/>
              <a:t> в </a:t>
            </a:r>
            <a:r>
              <a:rPr lang="ru-RU" sz="2400" dirty="0" err="1"/>
              <a:t>безпосередній</a:t>
            </a:r>
            <a:r>
              <a:rPr lang="ru-RU" sz="2400" dirty="0"/>
              <a:t> </a:t>
            </a:r>
            <a:r>
              <a:rPr lang="ru-RU" sz="2400" dirty="0" err="1"/>
              <a:t>близькості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виробничих</a:t>
            </a:r>
            <a:r>
              <a:rPr lang="ru-RU" sz="2400" dirty="0"/>
              <a:t> </a:t>
            </a:r>
            <a:r>
              <a:rPr lang="ru-RU" sz="2400" dirty="0" err="1"/>
              <a:t>приміщень</a:t>
            </a:r>
            <a:r>
              <a:rPr lang="ru-RU" sz="2400" dirty="0"/>
              <a:t>. </a:t>
            </a:r>
            <a:r>
              <a:rPr lang="ru-RU" sz="2400" dirty="0" err="1"/>
              <a:t>Лицьова</a:t>
            </a:r>
            <a:r>
              <a:rPr lang="ru-RU" sz="2400" dirty="0"/>
              <a:t> сторона </a:t>
            </a:r>
            <a:r>
              <a:rPr lang="ru-RU" sz="2400" dirty="0" err="1"/>
              <a:t>барної</a:t>
            </a:r>
            <a:r>
              <a:rPr lang="ru-RU" sz="2400" dirty="0"/>
              <a:t> </a:t>
            </a:r>
            <a:r>
              <a:rPr lang="ru-RU" sz="2400" dirty="0" err="1" smtClean="0"/>
              <a:t>ст</a:t>
            </a:r>
            <a:r>
              <a:rPr lang="uk-UA" sz="2400" dirty="0" err="1" smtClean="0"/>
              <a:t>ійки</a:t>
            </a:r>
            <a:r>
              <a:rPr lang="ru-RU" sz="2400" dirty="0" smtClean="0"/>
              <a:t> </a:t>
            </a:r>
            <a:r>
              <a:rPr lang="ru-RU" sz="2400" dirty="0" err="1"/>
              <a:t>повернена</a:t>
            </a:r>
            <a:r>
              <a:rPr lang="ru-RU" sz="2400" dirty="0"/>
              <a:t> до входу в зал,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облицьовують</a:t>
            </a:r>
            <a:r>
              <a:rPr lang="ru-RU" sz="2400" dirty="0"/>
              <a:t> </a:t>
            </a:r>
            <a:r>
              <a:rPr lang="ru-RU" sz="2400" dirty="0" err="1"/>
              <a:t>сучасними</a:t>
            </a:r>
            <a:r>
              <a:rPr lang="ru-RU" sz="2400" dirty="0"/>
              <a:t> </a:t>
            </a:r>
            <a:r>
              <a:rPr lang="ru-RU" sz="2400" dirty="0" err="1"/>
              <a:t>матеріалами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гармонійно</a:t>
            </a:r>
            <a:r>
              <a:rPr lang="ru-RU" sz="2400" dirty="0"/>
              <a:t> </a:t>
            </a:r>
            <a:r>
              <a:rPr lang="ru-RU" sz="2400" dirty="0" err="1"/>
              <a:t>вписуються</a:t>
            </a:r>
            <a:r>
              <a:rPr lang="ru-RU" sz="2400" dirty="0"/>
              <a:t> в </a:t>
            </a:r>
            <a:r>
              <a:rPr lang="ru-RU" sz="2400" dirty="0" err="1"/>
              <a:t>інтер’єр</a:t>
            </a:r>
            <a:r>
              <a:rPr lang="ru-RU" sz="2400" dirty="0"/>
              <a:t> залу.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652934"/>
          </a:xfrm>
        </p:spPr>
        <p:txBody>
          <a:bodyPr/>
          <a:lstStyle/>
          <a:p>
            <a:pPr algn="ctr"/>
            <a:r>
              <a:rPr lang="uk-UA" altLang="ru-RU" b="1" i="1" dirty="0">
                <a:solidFill>
                  <a:srgbClr val="FF0000"/>
                </a:solidFill>
              </a:rPr>
              <a:t>4</a:t>
            </a:r>
            <a:r>
              <a:rPr lang="ru-RU" altLang="ru-RU" b="1" i="1" dirty="0">
                <a:solidFill>
                  <a:srgbClr val="FF0000"/>
                </a:solidFill>
              </a:rPr>
              <a:t>.  </a:t>
            </a:r>
            <a:r>
              <a:rPr lang="ru-RU" altLang="ru-RU" b="1" i="1" dirty="0" err="1">
                <a:solidFill>
                  <a:srgbClr val="FF0000"/>
                </a:solidFill>
              </a:rPr>
              <a:t>Обладнання</a:t>
            </a:r>
            <a:r>
              <a:rPr lang="ru-RU" altLang="ru-RU" b="1" i="1" dirty="0">
                <a:solidFill>
                  <a:srgbClr val="FF0000"/>
                </a:solidFill>
              </a:rPr>
              <a:t> , </a:t>
            </a:r>
            <a:r>
              <a:rPr lang="ru-RU" altLang="ru-RU" b="1" i="1" dirty="0" err="1" smtClean="0">
                <a:solidFill>
                  <a:srgbClr val="FF0000"/>
                </a:solidFill>
              </a:rPr>
              <a:t>меблі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6"/>
            <a:ext cx="4927477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293096"/>
          </a:xfrm>
        </p:spPr>
        <p:txBody>
          <a:bodyPr>
            <a:noAutofit/>
          </a:bodyPr>
          <a:lstStyle/>
          <a:p>
            <a:r>
              <a:rPr lang="ru-RU" sz="2400" dirty="0" err="1"/>
              <a:t>Особлива</a:t>
            </a:r>
            <a:r>
              <a:rPr lang="ru-RU" sz="2400" dirty="0"/>
              <a:t> </a:t>
            </a:r>
            <a:r>
              <a:rPr lang="ru-RU" sz="2400" dirty="0" err="1"/>
              <a:t>увага</a:t>
            </a:r>
            <a:r>
              <a:rPr lang="ru-RU" sz="2400" dirty="0"/>
              <a:t> </a:t>
            </a:r>
            <a:r>
              <a:rPr lang="ru-RU" sz="2400" dirty="0" err="1"/>
              <a:t>приділяється</a:t>
            </a:r>
            <a:r>
              <a:rPr lang="ru-RU" sz="2400" dirty="0"/>
              <a:t> </a:t>
            </a:r>
            <a:r>
              <a:rPr lang="ru-RU" sz="2400" dirty="0" err="1"/>
              <a:t>освітленню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бармена,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приготування</a:t>
            </a:r>
            <a:r>
              <a:rPr lang="ru-RU" sz="2400" dirty="0"/>
              <a:t> та </a:t>
            </a:r>
            <a:r>
              <a:rPr lang="ru-RU" sz="2400" dirty="0" err="1"/>
              <a:t>подавання</a:t>
            </a:r>
            <a:r>
              <a:rPr lang="ru-RU" sz="2400" dirty="0"/>
              <a:t> </a:t>
            </a:r>
            <a:r>
              <a:rPr lang="ru-RU" sz="2400" dirty="0" err="1"/>
              <a:t>напоїв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на очах у </a:t>
            </a:r>
            <a:r>
              <a:rPr lang="ru-RU" sz="2400" dirty="0" err="1"/>
              <a:t>відвідувачів</a:t>
            </a:r>
            <a:r>
              <a:rPr lang="ru-RU" sz="2400" dirty="0"/>
              <a:t>. </a:t>
            </a:r>
            <a:r>
              <a:rPr lang="ru-RU" sz="2400" dirty="0" err="1"/>
              <a:t>Місця</a:t>
            </a:r>
            <a:r>
              <a:rPr lang="ru-RU" sz="2400" dirty="0"/>
              <a:t> для </a:t>
            </a:r>
            <a:r>
              <a:rPr lang="ru-RU" sz="2400" dirty="0" err="1"/>
              <a:t>відвідувачів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розташовані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барної</a:t>
            </a:r>
            <a:r>
              <a:rPr lang="ru-RU" sz="2400" dirty="0"/>
              <a:t> </a:t>
            </a:r>
            <a:r>
              <a:rPr lang="ru-RU" sz="2400" dirty="0" err="1" smtClean="0"/>
              <a:t>стійки</a:t>
            </a:r>
            <a:r>
              <a:rPr lang="ru-RU" sz="2400" dirty="0" smtClean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стаціонарні</a:t>
            </a:r>
            <a:r>
              <a:rPr lang="ru-RU" sz="2400" dirty="0"/>
              <a:t> (</a:t>
            </a:r>
            <a:r>
              <a:rPr lang="ru-RU" sz="2400" dirty="0" err="1"/>
              <a:t>прикріплені</a:t>
            </a:r>
            <a:r>
              <a:rPr lang="ru-RU" sz="2400" dirty="0"/>
              <a:t> до </a:t>
            </a:r>
            <a:r>
              <a:rPr lang="ru-RU" sz="2400" dirty="0" err="1"/>
              <a:t>підлоги</a:t>
            </a:r>
            <a:r>
              <a:rPr lang="ru-RU" sz="2400" dirty="0"/>
              <a:t>), </a:t>
            </a:r>
            <a:r>
              <a:rPr lang="ru-RU" sz="2400" dirty="0" err="1"/>
              <a:t>пересувні</a:t>
            </a:r>
            <a:r>
              <a:rPr lang="ru-RU" sz="2400" dirty="0"/>
              <a:t>, </a:t>
            </a:r>
            <a:r>
              <a:rPr lang="ru-RU" sz="2400" dirty="0" err="1"/>
              <a:t>такі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крутяться</a:t>
            </a:r>
            <a:r>
              <a:rPr lang="ru-RU" sz="2400" dirty="0"/>
              <a:t>, з </a:t>
            </a:r>
            <a:r>
              <a:rPr lang="ru-RU" sz="2400" dirty="0" err="1"/>
              <a:t>круглими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квадратними</a:t>
            </a:r>
            <a:r>
              <a:rPr lang="ru-RU" sz="2400" dirty="0"/>
              <a:t> </a:t>
            </a:r>
            <a:r>
              <a:rPr lang="ru-RU" sz="2400" dirty="0" err="1"/>
              <a:t>сидіннями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rgbClr val="00B0F0"/>
                </a:solidFill>
              </a:rPr>
              <a:t>Кількість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сидінь</a:t>
            </a:r>
            <a:r>
              <a:rPr lang="ru-RU" sz="2400" dirty="0">
                <a:solidFill>
                  <a:srgbClr val="00B0F0"/>
                </a:solidFill>
              </a:rPr>
              <a:t> по </a:t>
            </a:r>
            <a:r>
              <a:rPr lang="ru-RU" sz="2400" dirty="0" err="1">
                <a:solidFill>
                  <a:srgbClr val="00B0F0"/>
                </a:solidFill>
              </a:rPr>
              <a:t>довжині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барної</a:t>
            </a:r>
            <a:r>
              <a:rPr lang="ru-RU" sz="2400" dirty="0">
                <a:solidFill>
                  <a:srgbClr val="00B0F0"/>
                </a:solidFill>
              </a:rPr>
              <a:t> стойки </a:t>
            </a:r>
            <a:r>
              <a:rPr lang="ru-RU" sz="2400" dirty="0" err="1">
                <a:solidFill>
                  <a:srgbClr val="00B0F0"/>
                </a:solidFill>
              </a:rPr>
              <a:t>визначається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із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розрахунку</a:t>
            </a:r>
            <a:r>
              <a:rPr lang="ru-RU" sz="2400" dirty="0">
                <a:solidFill>
                  <a:srgbClr val="00B0F0"/>
                </a:solidFill>
              </a:rPr>
              <a:t> 60 см на </a:t>
            </a:r>
            <a:r>
              <a:rPr lang="ru-RU" sz="2400" dirty="0" err="1">
                <a:solidFill>
                  <a:srgbClr val="00B0F0"/>
                </a:solidFill>
              </a:rPr>
              <a:t>одне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посадочне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місце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охолоджувального</a:t>
            </a:r>
            <a:r>
              <a:rPr lang="ru-RU" sz="2400" dirty="0"/>
              <a:t> пристрою, на </a:t>
            </a:r>
            <a:r>
              <a:rPr lang="ru-RU" sz="2400" dirty="0" err="1"/>
              <a:t>робочому</a:t>
            </a:r>
            <a:r>
              <a:rPr lang="ru-RU" sz="2400" dirty="0"/>
              <a:t> </a:t>
            </a:r>
            <a:r>
              <a:rPr lang="ru-RU" sz="2400" dirty="0" err="1"/>
              <a:t>столі</a:t>
            </a:r>
            <a:r>
              <a:rPr lang="ru-RU" sz="2400" dirty="0"/>
              <a:t> бармена </a:t>
            </a:r>
            <a:r>
              <a:rPr lang="ru-RU" sz="2400" dirty="0" err="1"/>
              <a:t>монтують</a:t>
            </a:r>
            <a:r>
              <a:rPr lang="ru-RU" sz="2400" dirty="0"/>
              <a:t> </a:t>
            </a:r>
            <a:r>
              <a:rPr lang="ru-RU" sz="2400" dirty="0" err="1"/>
              <a:t>невелику</a:t>
            </a:r>
            <a:r>
              <a:rPr lang="ru-RU" sz="2400" dirty="0"/>
              <a:t> ванну (40×25 см) з проточною водою для </a:t>
            </a:r>
            <a:r>
              <a:rPr lang="ru-RU" sz="2400" dirty="0" err="1"/>
              <a:t>полоскання</a:t>
            </a:r>
            <a:r>
              <a:rPr lang="ru-RU" sz="2400" dirty="0"/>
              <a:t> </a:t>
            </a:r>
            <a:r>
              <a:rPr lang="ru-RU" sz="2400" dirty="0" err="1"/>
              <a:t>інвентарю</a:t>
            </a:r>
            <a:r>
              <a:rPr lang="ru-RU" sz="2400" dirty="0"/>
              <a:t> та посуду. У невеликих барах </a:t>
            </a:r>
            <a:r>
              <a:rPr lang="ru-RU" sz="2400" dirty="0" err="1" smtClean="0"/>
              <a:t>склянний</a:t>
            </a:r>
            <a:r>
              <a:rPr lang="ru-RU" sz="2400" dirty="0" smtClean="0"/>
              <a:t> </a:t>
            </a:r>
            <a:r>
              <a:rPr lang="ru-RU" sz="2400" dirty="0"/>
              <a:t>посуд у </a:t>
            </a:r>
            <a:r>
              <a:rPr lang="ru-RU" sz="2400" dirty="0" err="1"/>
              <a:t>такій</a:t>
            </a:r>
            <a:r>
              <a:rPr lang="ru-RU" sz="2400" dirty="0"/>
              <a:t> </a:t>
            </a:r>
            <a:r>
              <a:rPr lang="ru-RU" sz="2400" dirty="0" err="1"/>
              <a:t>ванні</a:t>
            </a:r>
            <a:r>
              <a:rPr lang="ru-RU" sz="2400" dirty="0"/>
              <a:t> </a:t>
            </a:r>
            <a:r>
              <a:rPr lang="ru-RU" sz="2400" dirty="0" err="1"/>
              <a:t>миє</a:t>
            </a:r>
            <a:r>
              <a:rPr lang="ru-RU" sz="2400" dirty="0"/>
              <a:t> бармен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61276"/>
            <a:ext cx="4355976" cy="289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" y="4293097"/>
            <a:ext cx="412032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2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6005" y="188640"/>
            <a:ext cx="9144000" cy="40050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До складу </a:t>
            </a:r>
            <a:r>
              <a:rPr lang="ru-RU" sz="2400" dirty="0" err="1">
                <a:solidFill>
                  <a:srgbClr val="00B0F0"/>
                </a:solidFill>
              </a:rPr>
              <a:t>технологічного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обладнання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інвентарю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барної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стійки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входять</a:t>
            </a:r>
            <a:r>
              <a:rPr lang="ru-RU" sz="2400" dirty="0">
                <a:solidFill>
                  <a:srgbClr val="00B0F0"/>
                </a:solidFill>
              </a:rPr>
              <a:t>: </a:t>
            </a:r>
            <a:r>
              <a:rPr lang="ru-RU" sz="2400" dirty="0" err="1"/>
              <a:t>низькотемпературний</a:t>
            </a:r>
            <a:r>
              <a:rPr lang="ru-RU" sz="2400" dirty="0"/>
              <a:t> прилавок для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загартованого</a:t>
            </a:r>
            <a:r>
              <a:rPr lang="ru-RU" sz="2400" dirty="0"/>
              <a:t> </a:t>
            </a:r>
            <a:r>
              <a:rPr lang="ru-RU" sz="2400" dirty="0" err="1"/>
              <a:t>морозива</a:t>
            </a:r>
            <a:r>
              <a:rPr lang="ru-RU" sz="2400" dirty="0"/>
              <a:t>; </a:t>
            </a:r>
            <a:r>
              <a:rPr lang="ru-RU" sz="2400" dirty="0" err="1"/>
              <a:t>фризер</a:t>
            </a:r>
            <a:r>
              <a:rPr lang="ru-RU" sz="2400" dirty="0"/>
              <a:t> для </a:t>
            </a:r>
            <a:r>
              <a:rPr lang="ru-RU" sz="2400" dirty="0" err="1"/>
              <a:t>виготовлення</a:t>
            </a:r>
            <a:r>
              <a:rPr lang="ru-RU" sz="2400" dirty="0"/>
              <a:t> </a:t>
            </a:r>
            <a:r>
              <a:rPr lang="ru-RU" sz="2400" dirty="0" err="1"/>
              <a:t>м’якого</a:t>
            </a:r>
            <a:r>
              <a:rPr lang="ru-RU" sz="2400" dirty="0"/>
              <a:t> </a:t>
            </a:r>
            <a:r>
              <a:rPr lang="ru-RU" sz="2400" dirty="0" err="1"/>
              <a:t>морозива</a:t>
            </a:r>
            <a:r>
              <a:rPr lang="ru-RU" sz="2400" dirty="0"/>
              <a:t> (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фризерів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потужності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); </a:t>
            </a:r>
            <a:r>
              <a:rPr lang="ru-RU" sz="2400" dirty="0" err="1"/>
              <a:t>холодильну</a:t>
            </a:r>
            <a:r>
              <a:rPr lang="ru-RU" sz="2400" dirty="0"/>
              <a:t> </a:t>
            </a:r>
            <a:r>
              <a:rPr lang="ru-RU" sz="2400" dirty="0" err="1"/>
              <a:t>шафу</a:t>
            </a:r>
            <a:r>
              <a:rPr lang="ru-RU" sz="2400" dirty="0"/>
              <a:t> для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компонентів</a:t>
            </a:r>
            <a:r>
              <a:rPr lang="ru-RU" sz="2400" dirty="0"/>
              <a:t> і </a:t>
            </a:r>
            <a:r>
              <a:rPr lang="ru-RU" sz="2400" dirty="0" err="1"/>
              <a:t>їх</a:t>
            </a:r>
            <a:r>
              <a:rPr lang="ru-RU" sz="2400" dirty="0"/>
              <a:t> запасу для одного дня </a:t>
            </a:r>
            <a:r>
              <a:rPr lang="ru-RU" sz="2400" dirty="0" err="1"/>
              <a:t>роботи</a:t>
            </a:r>
            <a:r>
              <a:rPr lang="ru-RU" sz="2400" dirty="0"/>
              <a:t> (молоко, </a:t>
            </a:r>
            <a:r>
              <a:rPr lang="ru-RU" sz="2400" dirty="0" err="1"/>
              <a:t>сиропи</a:t>
            </a:r>
            <a:r>
              <a:rPr lang="ru-RU" sz="2400" dirty="0"/>
              <a:t>, </a:t>
            </a:r>
            <a:r>
              <a:rPr lang="ru-RU" sz="2400" dirty="0" err="1"/>
              <a:t>фрукти</a:t>
            </a:r>
            <a:r>
              <a:rPr lang="ru-RU" sz="2400" dirty="0"/>
              <a:t>); </a:t>
            </a:r>
            <a:r>
              <a:rPr lang="ru-RU" sz="2400" dirty="0" err="1"/>
              <a:t>кавоварка</a:t>
            </a:r>
            <a:r>
              <a:rPr lang="ru-RU" sz="2400" dirty="0"/>
              <a:t> і </a:t>
            </a:r>
            <a:r>
              <a:rPr lang="ru-RU" sz="2400" dirty="0" err="1"/>
              <a:t>термостати</a:t>
            </a:r>
            <a:r>
              <a:rPr lang="ru-RU" sz="2400" dirty="0"/>
              <a:t> для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гарячих</a:t>
            </a:r>
            <a:r>
              <a:rPr lang="ru-RU" sz="2400" dirty="0"/>
              <a:t> </a:t>
            </a:r>
            <a:r>
              <a:rPr lang="ru-RU" sz="2400" dirty="0" err="1"/>
              <a:t>напоїв</a:t>
            </a:r>
            <a:r>
              <a:rPr lang="ru-RU" sz="2400" dirty="0"/>
              <a:t>; </a:t>
            </a:r>
            <a:r>
              <a:rPr lang="ru-RU" sz="2400" dirty="0" err="1"/>
              <a:t>охолоджувальна</a:t>
            </a:r>
            <a:r>
              <a:rPr lang="ru-RU" sz="2400" dirty="0"/>
              <a:t> </a:t>
            </a:r>
            <a:r>
              <a:rPr lang="ru-RU" sz="2400" dirty="0" err="1"/>
              <a:t>вітрина</a:t>
            </a:r>
            <a:r>
              <a:rPr lang="ru-RU" sz="2400" dirty="0"/>
              <a:t> для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кондитерських</a:t>
            </a:r>
            <a:r>
              <a:rPr lang="ru-RU" sz="2400" dirty="0"/>
              <a:t> </a:t>
            </a:r>
            <a:r>
              <a:rPr lang="ru-RU" sz="2400" dirty="0" err="1"/>
              <a:t>виробів</a:t>
            </a:r>
            <a:r>
              <a:rPr lang="ru-RU" sz="2400" dirty="0"/>
              <a:t>; ваги </a:t>
            </a:r>
            <a:r>
              <a:rPr lang="ru-RU" sz="2400" dirty="0" err="1"/>
              <a:t>циферблатні</a:t>
            </a:r>
            <a:r>
              <a:rPr lang="ru-RU" sz="2400" dirty="0"/>
              <a:t>; </a:t>
            </a:r>
            <a:r>
              <a:rPr lang="ru-RU" sz="2400" dirty="0" err="1"/>
              <a:t>дозатори</a:t>
            </a:r>
            <a:r>
              <a:rPr lang="ru-RU" sz="2400" dirty="0"/>
              <a:t> (</a:t>
            </a:r>
            <a:r>
              <a:rPr lang="ru-RU" sz="2400" dirty="0" err="1"/>
              <a:t>скляні</a:t>
            </a:r>
            <a:r>
              <a:rPr lang="ru-RU" sz="2400" dirty="0"/>
              <a:t> мензурки); </a:t>
            </a:r>
            <a:r>
              <a:rPr lang="ru-RU" sz="2400" dirty="0" err="1"/>
              <a:t>колби</a:t>
            </a:r>
            <a:r>
              <a:rPr lang="ru-RU" sz="2400" dirty="0"/>
              <a:t> для </a:t>
            </a:r>
            <a:r>
              <a:rPr lang="ru-RU" sz="2400" dirty="0" err="1"/>
              <a:t>соків</a:t>
            </a:r>
            <a:r>
              <a:rPr lang="ru-RU" sz="2400" dirty="0"/>
              <a:t> та </a:t>
            </a:r>
            <a:r>
              <a:rPr lang="ru-RU" sz="2400" dirty="0" err="1"/>
              <a:t>сиропів</a:t>
            </a:r>
            <a:r>
              <a:rPr lang="ru-RU" sz="2400" dirty="0"/>
              <a:t>; посуд з </a:t>
            </a:r>
            <a:r>
              <a:rPr lang="ru-RU" sz="2400" dirty="0" err="1"/>
              <a:t>кришкою</a:t>
            </a:r>
            <a:r>
              <a:rPr lang="ru-RU" sz="2400" dirty="0"/>
              <a:t> для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фруктових</a:t>
            </a:r>
            <a:r>
              <a:rPr lang="ru-RU" sz="2400" dirty="0"/>
              <a:t> </a:t>
            </a:r>
            <a:r>
              <a:rPr lang="ru-RU" sz="2400" dirty="0" err="1"/>
              <a:t>компонентів</a:t>
            </a:r>
            <a:r>
              <a:rPr lang="ru-RU" sz="2400" dirty="0"/>
              <a:t>; посуд для </a:t>
            </a:r>
            <a:r>
              <a:rPr lang="ru-RU" sz="2400" dirty="0" err="1"/>
              <a:t>подавання</a:t>
            </a:r>
            <a:r>
              <a:rPr lang="ru-RU" sz="2400" dirty="0"/>
              <a:t> і </a:t>
            </a:r>
            <a:r>
              <a:rPr lang="ru-RU" sz="2400" dirty="0" err="1"/>
              <a:t>дрібний</a:t>
            </a:r>
            <a:r>
              <a:rPr lang="ru-RU" sz="2400" dirty="0"/>
              <a:t> </a:t>
            </a:r>
            <a:r>
              <a:rPr lang="ru-RU" sz="2400" dirty="0" err="1"/>
              <a:t>інвентар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91846"/>
            <a:ext cx="4355976" cy="289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9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21673"/>
            <a:ext cx="9144000" cy="411480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внутрішньої</a:t>
            </a:r>
            <a:r>
              <a:rPr lang="ru-RU" sz="2800" dirty="0"/>
              <a:t> </a:t>
            </a:r>
            <a:r>
              <a:rPr lang="ru-RU" sz="2800" dirty="0" err="1"/>
              <a:t>сторони</a:t>
            </a:r>
            <a:r>
              <a:rPr lang="ru-RU" sz="2800" dirty="0"/>
              <a:t> </a:t>
            </a:r>
            <a:r>
              <a:rPr lang="ru-RU" sz="2800" dirty="0" err="1" smtClean="0"/>
              <a:t>стійки</a:t>
            </a:r>
            <a:r>
              <a:rPr lang="ru-RU" sz="2800" dirty="0" smtClean="0"/>
              <a:t>, </a:t>
            </a:r>
            <a:r>
              <a:rPr lang="ru-RU" sz="2800" dirty="0"/>
              <a:t>яка є </a:t>
            </a:r>
            <a:r>
              <a:rPr lang="ru-RU" sz="2800" dirty="0" err="1"/>
              <a:t>робочим</a:t>
            </a:r>
            <a:r>
              <a:rPr lang="ru-RU" sz="2800" dirty="0"/>
              <a:t> </a:t>
            </a:r>
            <a:r>
              <a:rPr lang="ru-RU" sz="2800" dirty="0" err="1"/>
              <a:t>місцем</a:t>
            </a:r>
            <a:r>
              <a:rPr lang="ru-RU" sz="2800" dirty="0"/>
              <a:t> </a:t>
            </a:r>
            <a:r>
              <a:rPr lang="ru-RU" sz="2800" dirty="0" err="1"/>
              <a:t>обслуговуючого</a:t>
            </a:r>
            <a:r>
              <a:rPr lang="ru-RU" sz="2800" dirty="0"/>
              <a:t> персоналу, </a:t>
            </a:r>
            <a:r>
              <a:rPr lang="ru-RU" sz="2800" dirty="0" err="1"/>
              <a:t>вздовж</a:t>
            </a:r>
            <a:r>
              <a:rPr lang="ru-RU" sz="2800" dirty="0"/>
              <a:t> </a:t>
            </a:r>
            <a:r>
              <a:rPr lang="ru-RU" sz="2800" dirty="0" err="1"/>
              <a:t>неї</a:t>
            </a:r>
            <a:r>
              <a:rPr lang="ru-RU" sz="2800" dirty="0"/>
              <a:t> </a:t>
            </a:r>
            <a:r>
              <a:rPr lang="ru-RU" sz="2800" dirty="0" err="1"/>
              <a:t>розташовують</a:t>
            </a:r>
            <a:r>
              <a:rPr lang="ru-RU" sz="2800" dirty="0"/>
              <a:t> </a:t>
            </a:r>
            <a:r>
              <a:rPr lang="ru-RU" sz="2800" dirty="0" err="1"/>
              <a:t>підсобне</a:t>
            </a:r>
            <a:r>
              <a:rPr lang="ru-RU" sz="2800" dirty="0"/>
              <a:t> </a:t>
            </a:r>
            <a:r>
              <a:rPr lang="ru-RU" sz="2800" dirty="0" err="1"/>
              <a:t>обладнання</a:t>
            </a:r>
            <a:r>
              <a:rPr lang="ru-RU" sz="2800" dirty="0"/>
              <a:t> з </a:t>
            </a:r>
            <a:r>
              <a:rPr lang="ru-RU" sz="2800" dirty="0" err="1"/>
              <a:t>робочим</a:t>
            </a:r>
            <a:r>
              <a:rPr lang="ru-RU" sz="2800" dirty="0"/>
              <a:t> </a:t>
            </a:r>
            <a:r>
              <a:rPr lang="ru-RU" sz="2800" dirty="0" err="1"/>
              <a:t>інвентарем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утворює</a:t>
            </a:r>
            <a:r>
              <a:rPr lang="ru-RU" sz="2800" dirty="0"/>
              <a:t> </a:t>
            </a:r>
            <a:r>
              <a:rPr lang="ru-RU" sz="2800" dirty="0" err="1"/>
              <a:t>єдину</a:t>
            </a:r>
            <a:r>
              <a:rPr lang="ru-RU" sz="2800" dirty="0"/>
              <a:t> за шириною і </a:t>
            </a:r>
            <a:r>
              <a:rPr lang="ru-RU" sz="2800" dirty="0" err="1"/>
              <a:t>висотою</a:t>
            </a:r>
            <a:r>
              <a:rPr lang="ru-RU" sz="2800" dirty="0"/>
              <a:t> </a:t>
            </a:r>
            <a:r>
              <a:rPr lang="ru-RU" sz="2800" dirty="0" err="1"/>
              <a:t>допоміжну</a:t>
            </a:r>
            <a:r>
              <a:rPr lang="ru-RU" sz="2800" dirty="0"/>
              <a:t> </a:t>
            </a:r>
            <a:r>
              <a:rPr lang="ru-RU" sz="2800" dirty="0" err="1"/>
              <a:t>робочу</a:t>
            </a:r>
            <a:r>
              <a:rPr lang="ru-RU" sz="2800" dirty="0"/>
              <a:t> </a:t>
            </a:r>
            <a:r>
              <a:rPr lang="ru-RU" sz="2800" dirty="0" err="1"/>
              <a:t>лінію</a:t>
            </a:r>
            <a:r>
              <a:rPr lang="ru-RU" sz="2800" dirty="0"/>
              <a:t>, </a:t>
            </a:r>
            <a:r>
              <a:rPr lang="ru-RU" sz="2800" dirty="0" err="1">
                <a:solidFill>
                  <a:srgbClr val="00B0F0"/>
                </a:solidFill>
              </a:rPr>
              <a:t>висота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якої</a:t>
            </a:r>
            <a:r>
              <a:rPr lang="ru-RU" sz="2800" dirty="0">
                <a:solidFill>
                  <a:srgbClr val="00B0F0"/>
                </a:solidFill>
              </a:rPr>
              <a:t> – 900, а ширина </a:t>
            </a:r>
            <a:r>
              <a:rPr lang="ru-RU" sz="2800" dirty="0" err="1">
                <a:solidFill>
                  <a:srgbClr val="00B0F0"/>
                </a:solidFill>
              </a:rPr>
              <a:t>близько</a:t>
            </a:r>
            <a:r>
              <a:rPr lang="ru-RU" sz="2800" dirty="0">
                <a:solidFill>
                  <a:srgbClr val="00B0F0"/>
                </a:solidFill>
              </a:rPr>
              <a:t> 600 мм.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err="1"/>
              <a:t>Допоміжна</a:t>
            </a:r>
            <a:r>
              <a:rPr lang="ru-RU" sz="2800" dirty="0"/>
              <a:t> </a:t>
            </a:r>
            <a:r>
              <a:rPr lang="ru-RU" sz="2800" dirty="0" err="1"/>
              <a:t>робоча</a:t>
            </a:r>
            <a:r>
              <a:rPr lang="ru-RU" sz="2800" dirty="0"/>
              <a:t> </a:t>
            </a:r>
            <a:r>
              <a:rPr lang="ru-RU" sz="2800" dirty="0" err="1"/>
              <a:t>лінія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груп</a:t>
            </a:r>
            <a:r>
              <a:rPr lang="ru-RU" sz="2800" dirty="0"/>
              <a:t> </a:t>
            </a:r>
            <a:r>
              <a:rPr lang="ru-RU" sz="2800" dirty="0" err="1"/>
              <a:t>обладнання</a:t>
            </a:r>
            <a:r>
              <a:rPr lang="ru-RU" sz="2800" dirty="0"/>
              <a:t> та </a:t>
            </a:r>
            <a:r>
              <a:rPr lang="ru-RU" sz="2800" dirty="0" err="1"/>
              <a:t>інвентарю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28421"/>
            <a:ext cx="6156176" cy="362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6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8210872" cy="444624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Характеристика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барів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типізація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Характеристика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виробничих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приміщень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Характеристика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торгових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приміщень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Обладнання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меблі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868958"/>
          </a:xfrm>
        </p:spPr>
        <p:txBody>
          <a:bodyPr/>
          <a:lstStyle/>
          <a:p>
            <a:pPr algn="ctr"/>
            <a:r>
              <a:rPr lang="ru-RU" sz="4800" b="1" u="sng" dirty="0">
                <a:solidFill>
                  <a:srgbClr val="FF0000"/>
                </a:solidFill>
              </a:rPr>
              <a:t>План</a:t>
            </a:r>
            <a:r>
              <a:rPr lang="ru-RU" sz="4800" b="1" u="sng" dirty="0" smtClean="0">
                <a:solidFill>
                  <a:srgbClr val="FF0000"/>
                </a:solidFill>
              </a:rPr>
              <a:t>:</a:t>
            </a:r>
            <a:endParaRPr lang="ru-RU" sz="4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5688632"/>
          </a:xfrm>
        </p:spPr>
        <p:txBody>
          <a:bodyPr>
            <a:no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>
                <a:solidFill>
                  <a:srgbClr val="00B0F0"/>
                </a:solidFill>
              </a:rPr>
              <a:t>Р</a:t>
            </a:r>
            <a:r>
              <a:rPr lang="ru-RU" sz="2400" b="1" dirty="0" err="1">
                <a:solidFill>
                  <a:srgbClr val="00B0F0"/>
                </a:solidFill>
              </a:rPr>
              <a:t>еалізаці</a:t>
            </a:r>
            <a:r>
              <a:rPr lang="uk-UA" sz="2400" b="1" dirty="0">
                <a:solidFill>
                  <a:srgbClr val="00B0F0"/>
                </a:solidFill>
              </a:rPr>
              <a:t>я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напоїв</a:t>
            </a:r>
            <a:r>
              <a:rPr lang="ru-RU" sz="2400" b="1" dirty="0">
                <a:solidFill>
                  <a:srgbClr val="00B0F0"/>
                </a:solidFill>
              </a:rPr>
              <a:t> і </a:t>
            </a:r>
            <a:r>
              <a:rPr lang="ru-RU" sz="2400" b="1" dirty="0" err="1">
                <a:solidFill>
                  <a:srgbClr val="00B0F0"/>
                </a:solidFill>
              </a:rPr>
              <a:t>їх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зберігання</a:t>
            </a:r>
            <a:r>
              <a:rPr lang="ru-RU" sz="2400" b="1" dirty="0"/>
              <a:t>:</a:t>
            </a:r>
            <a:endParaRPr lang="ru-RU" sz="2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 smtClean="0"/>
              <a:t>охолоджений</a:t>
            </a:r>
            <a:r>
              <a:rPr lang="ru-RU" sz="2400" dirty="0" smtClean="0"/>
              <a:t> </a:t>
            </a:r>
            <a:r>
              <a:rPr lang="ru-RU" sz="2400" dirty="0"/>
              <a:t>прилавок для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напоїв</a:t>
            </a:r>
            <a:r>
              <a:rPr lang="ru-RU" sz="2400" dirty="0"/>
              <a:t> у </a:t>
            </a:r>
            <a:r>
              <a:rPr lang="ru-RU" sz="2400" dirty="0" err="1"/>
              <a:t>пляшках</a:t>
            </a:r>
            <a:r>
              <a:rPr lang="ru-RU" sz="2400" dirty="0"/>
              <a:t> та </a:t>
            </a:r>
            <a:r>
              <a:rPr lang="ru-RU" sz="2400" dirty="0" err="1"/>
              <a:t>іншому</a:t>
            </a:r>
            <a:r>
              <a:rPr lang="ru-RU" sz="2400" dirty="0"/>
              <a:t> </a:t>
            </a:r>
            <a:r>
              <a:rPr lang="ru-RU" sz="2400" dirty="0" err="1"/>
              <a:t>посуді</a:t>
            </a:r>
            <a:r>
              <a:rPr lang="ru-RU" sz="2400" dirty="0"/>
              <a:t> - 1200×600×900;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стіл</a:t>
            </a:r>
            <a:r>
              <a:rPr lang="ru-RU" sz="2400" dirty="0"/>
              <a:t> для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стаканів</a:t>
            </a:r>
            <a:r>
              <a:rPr lang="ru-RU" sz="2400" dirty="0"/>
              <a:t> і </a:t>
            </a:r>
            <a:r>
              <a:rPr lang="ru-RU" sz="2400" dirty="0" err="1"/>
              <a:t>бокалів</a:t>
            </a:r>
            <a:r>
              <a:rPr lang="ru-RU" sz="2400" dirty="0"/>
              <a:t> - 400×600×900;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dirty="0"/>
              <a:t>полка, шафа </a:t>
            </a:r>
            <a:r>
              <a:rPr lang="ru-RU" sz="2400" dirty="0"/>
              <a:t>для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uk-UA" sz="2400" dirty="0"/>
              <a:t>скла та посуду;</a:t>
            </a:r>
            <a:endParaRPr lang="ru-RU" sz="2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пересувний</a:t>
            </a:r>
            <a:r>
              <a:rPr lang="ru-RU" sz="2400" dirty="0"/>
              <a:t> </a:t>
            </a:r>
            <a:r>
              <a:rPr lang="ru-RU" sz="2400" dirty="0" err="1"/>
              <a:t>візок</a:t>
            </a:r>
            <a:r>
              <a:rPr lang="ru-RU" sz="2400" dirty="0"/>
              <a:t> для </a:t>
            </a:r>
            <a:r>
              <a:rPr lang="ru-RU" sz="2400" dirty="0" err="1"/>
              <a:t>збирання</a:t>
            </a:r>
            <a:r>
              <a:rPr lang="ru-RU" sz="2400" dirty="0"/>
              <a:t> </a:t>
            </a:r>
            <a:r>
              <a:rPr lang="ru-RU" sz="2400" dirty="0" err="1"/>
              <a:t>використаного</a:t>
            </a:r>
            <a:r>
              <a:rPr lang="ru-RU" sz="2400" dirty="0"/>
              <a:t> </a:t>
            </a:r>
            <a:r>
              <a:rPr lang="ru-RU" sz="2400" dirty="0" err="1"/>
              <a:t>скляного</a:t>
            </a:r>
            <a:r>
              <a:rPr lang="ru-RU" sz="2400" dirty="0"/>
              <a:t> посуду</a:t>
            </a:r>
            <a:r>
              <a:rPr lang="ru-RU" sz="2400" dirty="0" smtClean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uk-UA" sz="2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>
                <a:solidFill>
                  <a:srgbClr val="00B0F0"/>
                </a:solidFill>
              </a:rPr>
              <a:t>Р</a:t>
            </a:r>
            <a:r>
              <a:rPr lang="ru-RU" sz="2400" b="1" dirty="0" err="1">
                <a:solidFill>
                  <a:srgbClr val="00B0F0"/>
                </a:solidFill>
              </a:rPr>
              <a:t>еалізац</a:t>
            </a:r>
            <a:r>
              <a:rPr lang="uk-UA" sz="2400" b="1" dirty="0">
                <a:solidFill>
                  <a:srgbClr val="00B0F0"/>
                </a:solidFill>
              </a:rPr>
              <a:t>я</a:t>
            </a:r>
            <a:r>
              <a:rPr lang="ru-RU" sz="2400" b="1" dirty="0">
                <a:solidFill>
                  <a:srgbClr val="00B0F0"/>
                </a:solidFill>
              </a:rPr>
              <a:t>ї </a:t>
            </a:r>
            <a:r>
              <a:rPr lang="ru-RU" sz="2400" b="1" dirty="0" err="1">
                <a:solidFill>
                  <a:srgbClr val="00B0F0"/>
                </a:solidFill>
              </a:rPr>
              <a:t>холодних</a:t>
            </a:r>
            <a:r>
              <a:rPr lang="ru-RU" sz="2400" b="1" dirty="0">
                <a:solidFill>
                  <a:srgbClr val="00B0F0"/>
                </a:solidFill>
              </a:rPr>
              <a:t> закусок і </a:t>
            </a:r>
            <a:r>
              <a:rPr lang="ru-RU" sz="2400" b="1" dirty="0" err="1">
                <a:solidFill>
                  <a:srgbClr val="00B0F0"/>
                </a:solidFill>
              </a:rPr>
              <a:t>страв</a:t>
            </a:r>
            <a:r>
              <a:rPr lang="ru-RU" sz="2400" b="1" dirty="0">
                <a:solidFill>
                  <a:srgbClr val="00B0F0"/>
                </a:solidFill>
              </a:rPr>
              <a:t>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- </a:t>
            </a:r>
            <a:r>
              <a:rPr lang="ru-RU" sz="2400" dirty="0" err="1"/>
              <a:t>охолоджувальний</a:t>
            </a:r>
            <a:r>
              <a:rPr lang="ru-RU" sz="2400" dirty="0"/>
              <a:t> прилавок для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холодних</a:t>
            </a:r>
            <a:r>
              <a:rPr lang="ru-RU" sz="2400" dirty="0"/>
              <a:t> (</a:t>
            </a:r>
            <a:r>
              <a:rPr lang="ru-RU" sz="2400" dirty="0" err="1"/>
              <a:t>порційних</a:t>
            </a:r>
            <a:r>
              <a:rPr lang="ru-RU" sz="2400" dirty="0"/>
              <a:t>) закусок - 1200×600×900;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пересувний</a:t>
            </a:r>
            <a:r>
              <a:rPr lang="ru-RU" sz="2400" dirty="0"/>
              <a:t> </a:t>
            </a:r>
            <a:r>
              <a:rPr lang="ru-RU" sz="2400" dirty="0" err="1"/>
              <a:t>візок</a:t>
            </a:r>
            <a:r>
              <a:rPr lang="ru-RU" sz="2400" dirty="0"/>
              <a:t> з чистим </a:t>
            </a:r>
            <a:r>
              <a:rPr lang="ru-RU" sz="2400" dirty="0" err="1"/>
              <a:t>посудом</a:t>
            </a:r>
            <a:r>
              <a:rPr lang="ru-RU" sz="2400" dirty="0"/>
              <a:t>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dirty="0"/>
              <a:t>шафа для посуду;</a:t>
            </a:r>
            <a:endParaRPr lang="ru-RU" sz="2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підсобний</a:t>
            </a:r>
            <a:r>
              <a:rPr lang="ru-RU" sz="2400" dirty="0"/>
              <a:t> </a:t>
            </a:r>
            <a:r>
              <a:rPr lang="ru-RU" sz="2400" dirty="0" err="1"/>
              <a:t>робочий</a:t>
            </a:r>
            <a:r>
              <a:rPr lang="ru-RU" sz="2400" dirty="0"/>
              <a:t> </a:t>
            </a:r>
            <a:r>
              <a:rPr lang="ru-RU" sz="2400" dirty="0" err="1"/>
              <a:t>стіл</a:t>
            </a:r>
            <a:r>
              <a:rPr lang="ru-RU" sz="2400" dirty="0"/>
              <a:t> - 400×600×900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18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540060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>
                <a:solidFill>
                  <a:srgbClr val="00B0F0"/>
                </a:solidFill>
              </a:rPr>
              <a:t>Р</a:t>
            </a:r>
            <a:r>
              <a:rPr lang="ru-RU" sz="2400" b="1" dirty="0" err="1">
                <a:solidFill>
                  <a:srgbClr val="00B0F0"/>
                </a:solidFill>
              </a:rPr>
              <a:t>еалізаці</a:t>
            </a:r>
            <a:r>
              <a:rPr lang="uk-UA" sz="2400" b="1" dirty="0">
                <a:solidFill>
                  <a:srgbClr val="00B0F0"/>
                </a:solidFill>
              </a:rPr>
              <a:t>я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кави</a:t>
            </a:r>
            <a:r>
              <a:rPr lang="ru-RU" sz="2400" b="1" dirty="0">
                <a:solidFill>
                  <a:srgbClr val="00B0F0"/>
                </a:solidFill>
              </a:rPr>
              <a:t> та </a:t>
            </a:r>
            <a:r>
              <a:rPr lang="ru-RU" sz="2400" b="1" dirty="0" err="1">
                <a:solidFill>
                  <a:srgbClr val="00B0F0"/>
                </a:solidFill>
              </a:rPr>
              <a:t>інших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гарячих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напоїв</a:t>
            </a:r>
            <a:r>
              <a:rPr lang="ru-RU" sz="2400" b="1" dirty="0">
                <a:solidFill>
                  <a:srgbClr val="00B0F0"/>
                </a:solidFill>
              </a:rPr>
              <a:t>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стіл</a:t>
            </a:r>
            <a:r>
              <a:rPr lang="ru-RU" sz="2400" dirty="0"/>
              <a:t> з </a:t>
            </a:r>
            <a:r>
              <a:rPr lang="ru-RU" sz="2400" dirty="0" err="1"/>
              <a:t>кавоваркою</a:t>
            </a:r>
            <a:r>
              <a:rPr lang="ru-RU" sz="2400" dirty="0"/>
              <a:t> - 600×600×900;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пересувний</a:t>
            </a:r>
            <a:r>
              <a:rPr lang="ru-RU" sz="2400" dirty="0"/>
              <a:t> </a:t>
            </a:r>
            <a:r>
              <a:rPr lang="ru-RU" sz="2400" dirty="0" err="1"/>
              <a:t>візок</a:t>
            </a:r>
            <a:r>
              <a:rPr lang="ru-RU" sz="2400" dirty="0"/>
              <a:t> з </a:t>
            </a:r>
            <a:r>
              <a:rPr lang="ru-RU" sz="2400" dirty="0" err="1"/>
              <a:t>кавовим</a:t>
            </a:r>
            <a:r>
              <a:rPr lang="ru-RU" sz="2400" dirty="0"/>
              <a:t> </a:t>
            </a:r>
            <a:r>
              <a:rPr lang="ru-RU" sz="2400" dirty="0" err="1"/>
              <a:t>посудом</a:t>
            </a:r>
            <a:r>
              <a:rPr lang="ru-RU" sz="2400" dirty="0"/>
              <a:t>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стіл</a:t>
            </a:r>
            <a:r>
              <a:rPr lang="ru-RU" sz="2400" dirty="0"/>
              <a:t> з </a:t>
            </a:r>
            <a:r>
              <a:rPr lang="ru-RU" sz="2400" dirty="0" err="1"/>
              <a:t>касовим</a:t>
            </a:r>
            <a:r>
              <a:rPr lang="ru-RU" sz="2400" dirty="0"/>
              <a:t> </a:t>
            </a:r>
            <a:r>
              <a:rPr lang="ru-RU" sz="2400" dirty="0" err="1"/>
              <a:t>апаратом</a:t>
            </a:r>
            <a:r>
              <a:rPr lang="ru-RU" sz="2400" dirty="0"/>
              <a:t> - 400×600×900;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пересувні</a:t>
            </a:r>
            <a:r>
              <a:rPr lang="ru-RU" sz="2400" dirty="0"/>
              <a:t> </a:t>
            </a:r>
            <a:r>
              <a:rPr lang="ru-RU" sz="2400" dirty="0" err="1"/>
              <a:t>візки</a:t>
            </a:r>
            <a:r>
              <a:rPr lang="ru-RU" sz="2400" dirty="0"/>
              <a:t> для </a:t>
            </a:r>
            <a:r>
              <a:rPr lang="ru-RU" sz="2400" dirty="0" err="1"/>
              <a:t>збирання</a:t>
            </a:r>
            <a:r>
              <a:rPr lang="ru-RU" sz="2400" dirty="0"/>
              <a:t> </a:t>
            </a:r>
            <a:r>
              <a:rPr lang="ru-RU" sz="2400" dirty="0" err="1"/>
              <a:t>використаного</a:t>
            </a:r>
            <a:r>
              <a:rPr lang="ru-RU" sz="2400" dirty="0"/>
              <a:t> посуду і </a:t>
            </a:r>
            <a:r>
              <a:rPr lang="ru-RU" sz="2400" dirty="0" err="1"/>
              <a:t>приборів</a:t>
            </a:r>
            <a:r>
              <a:rPr lang="ru-RU" sz="2400" dirty="0"/>
              <a:t>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/>
              <a:t>підсобні</a:t>
            </a:r>
            <a:r>
              <a:rPr lang="ru-RU" sz="2400" dirty="0"/>
              <a:t> </a:t>
            </a:r>
            <a:r>
              <a:rPr lang="ru-RU" sz="2400" dirty="0" err="1"/>
              <a:t>робочі</a:t>
            </a:r>
            <a:r>
              <a:rPr lang="ru-RU" sz="2400" dirty="0"/>
              <a:t> </a:t>
            </a:r>
            <a:r>
              <a:rPr lang="ru-RU" sz="2400" dirty="0" err="1"/>
              <a:t>столи</a:t>
            </a:r>
            <a:r>
              <a:rPr lang="ru-RU" sz="2400" dirty="0"/>
              <a:t> (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різна</a:t>
            </a:r>
            <a:r>
              <a:rPr lang="ru-RU" sz="2400" dirty="0"/>
              <a:t> 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вільної</a:t>
            </a:r>
            <a:r>
              <a:rPr lang="ru-RU" sz="2400" dirty="0"/>
              <a:t> </a:t>
            </a:r>
            <a:r>
              <a:rPr lang="ru-RU" sz="2400" dirty="0" err="1"/>
              <a:t>площі</a:t>
            </a:r>
            <a:r>
              <a:rPr lang="ru-RU" sz="2400" dirty="0"/>
              <a:t> </a:t>
            </a:r>
            <a:r>
              <a:rPr lang="ru-RU" sz="2400" dirty="0" err="1"/>
              <a:t>вздовж</a:t>
            </a:r>
            <a:r>
              <a:rPr lang="ru-RU" sz="2400" dirty="0"/>
              <a:t> </a:t>
            </a:r>
            <a:r>
              <a:rPr lang="ru-RU" sz="2400" dirty="0" err="1"/>
              <a:t>барної</a:t>
            </a:r>
            <a:r>
              <a:rPr lang="ru-RU" sz="2400" dirty="0"/>
              <a:t> стойки, ширина не повинна </a:t>
            </a:r>
            <a:r>
              <a:rPr lang="ru-RU" sz="2400" dirty="0" err="1"/>
              <a:t>перевищувати</a:t>
            </a:r>
            <a:r>
              <a:rPr lang="ru-RU" sz="2400" dirty="0"/>
              <a:t> 600, а </a:t>
            </a:r>
            <a:r>
              <a:rPr lang="ru-RU" sz="2400" dirty="0" err="1"/>
              <a:t>висота</a:t>
            </a:r>
            <a:r>
              <a:rPr lang="ru-RU" sz="2400" dirty="0"/>
              <a:t> – 900 мм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93452"/>
            <a:ext cx="6365264" cy="356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3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3240360"/>
          </a:xfrm>
        </p:spPr>
        <p:txBody>
          <a:bodyPr>
            <a:normAutofit/>
          </a:bodyPr>
          <a:lstStyle/>
          <a:p>
            <a:r>
              <a:rPr lang="uk-UA" altLang="ru-RU" sz="3200" dirty="0"/>
              <a:t>Типізація барів.</a:t>
            </a:r>
            <a:endParaRPr lang="ru-RU" altLang="ru-RU" sz="3200" dirty="0"/>
          </a:p>
          <a:p>
            <a:r>
              <a:rPr lang="uk-UA" altLang="ru-RU" sz="3200" dirty="0"/>
              <a:t>Виробничі </a:t>
            </a:r>
            <a:r>
              <a:rPr lang="uk-UA" altLang="ru-RU" sz="3200" dirty="0" smtClean="0"/>
              <a:t>приміщення </a:t>
            </a:r>
            <a:r>
              <a:rPr lang="uk-UA" altLang="ru-RU" sz="3200" dirty="0"/>
              <a:t>барів в залежності від їх типу.</a:t>
            </a:r>
            <a:endParaRPr lang="ru-RU" altLang="ru-RU" sz="3200" dirty="0"/>
          </a:p>
          <a:p>
            <a:r>
              <a:rPr lang="uk-UA" altLang="ru-RU" sz="3200" dirty="0"/>
              <a:t>Торгівельні приміщення барів.	</a:t>
            </a:r>
            <a:endParaRPr lang="ru-RU" altLang="ru-RU" sz="3200" dirty="0"/>
          </a:p>
          <a:p>
            <a:r>
              <a:rPr lang="uk-UA" altLang="ru-RU" sz="3200" dirty="0"/>
              <a:t>Обладнання барів в залежності від типу.</a:t>
            </a:r>
            <a:endParaRPr lang="ru-RU" altLang="ru-RU" sz="3200" dirty="0"/>
          </a:p>
          <a:p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0038" y="0"/>
            <a:ext cx="9144000" cy="724942"/>
          </a:xfrm>
        </p:spPr>
        <p:txBody>
          <a:bodyPr/>
          <a:lstStyle/>
          <a:p>
            <a:pPr algn="ctr"/>
            <a:r>
              <a:rPr lang="uk-UA" altLang="ru-RU" b="1" i="1" dirty="0">
                <a:solidFill>
                  <a:srgbClr val="00B0F0"/>
                </a:solidFill>
              </a:rPr>
              <a:t>Питання для </a:t>
            </a:r>
            <a:r>
              <a:rPr lang="uk-UA" altLang="ru-RU" b="1" i="1" dirty="0" smtClean="0">
                <a:solidFill>
                  <a:srgbClr val="00B0F0"/>
                </a:solidFill>
              </a:rPr>
              <a:t>самоперевірки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27" y="4725144"/>
            <a:ext cx="2847473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0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5184576"/>
          </a:xfrm>
        </p:spPr>
        <p:txBody>
          <a:bodyPr>
            <a:noAutofit/>
          </a:bodyPr>
          <a:lstStyle/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800" dirty="0"/>
              <a:t>Національний стандарт України заклади ресторанного господарства класифікація ДСТУ № 4281.-К.: </a:t>
            </a:r>
            <a:r>
              <a:rPr lang="uk-UA" sz="2800" dirty="0" err="1"/>
              <a:t>Держстадарт</a:t>
            </a:r>
            <a:r>
              <a:rPr lang="uk-UA" sz="2800" dirty="0"/>
              <a:t> України2004.-46с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 Барановский В.А. Официант-бармен. – Ростов н/Д: Феникс, 2000. – 320с.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800" dirty="0" err="1"/>
              <a:t>Иванникова</a:t>
            </a:r>
            <a:r>
              <a:rPr lang="uk-UA" sz="2800" dirty="0"/>
              <a:t> И.Е. </a:t>
            </a:r>
            <a:r>
              <a:rPr lang="uk-UA" sz="2800" dirty="0" err="1"/>
              <a:t>Барное</a:t>
            </a:r>
            <a:r>
              <a:rPr lang="uk-UA" sz="2800" dirty="0"/>
              <a:t> </a:t>
            </a:r>
            <a:r>
              <a:rPr lang="uk-UA" sz="2800" dirty="0" err="1"/>
              <a:t>дело.-М</a:t>
            </a:r>
            <a:r>
              <a:rPr lang="uk-UA" sz="2800" dirty="0"/>
              <a:t>.:</a:t>
            </a:r>
            <a:r>
              <a:rPr lang="uk-UA" sz="2800" dirty="0" err="1"/>
              <a:t>Академия</a:t>
            </a:r>
            <a:r>
              <a:rPr lang="uk-UA" sz="2800" dirty="0"/>
              <a:t>, 2002</a:t>
            </a:r>
            <a:endParaRPr lang="ru-RU" sz="2800" dirty="0"/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err="1"/>
              <a:t>Малюк</a:t>
            </a:r>
            <a:r>
              <a:rPr lang="ru-RU" sz="2800" dirty="0"/>
              <a:t> Л.П. Организация работы бармена.-Харьков,2002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800" dirty="0" err="1"/>
              <a:t>Мялковский</a:t>
            </a:r>
            <a:r>
              <a:rPr lang="uk-UA" sz="2800" dirty="0"/>
              <a:t> О.В. </a:t>
            </a:r>
            <a:r>
              <a:rPr lang="uk-UA" sz="2800" dirty="0" err="1"/>
              <a:t>Теория</a:t>
            </a:r>
            <a:r>
              <a:rPr lang="uk-UA" sz="2800" dirty="0"/>
              <a:t> и практика </a:t>
            </a:r>
            <a:r>
              <a:rPr lang="uk-UA" sz="2800" dirty="0" err="1"/>
              <a:t>приготовления</a:t>
            </a:r>
            <a:r>
              <a:rPr lang="uk-UA" sz="2800" dirty="0"/>
              <a:t> </a:t>
            </a:r>
            <a:r>
              <a:rPr lang="uk-UA" sz="2800" dirty="0" err="1"/>
              <a:t>смешаніх</a:t>
            </a:r>
            <a:r>
              <a:rPr lang="uk-UA" sz="2800" dirty="0"/>
              <a:t> </a:t>
            </a:r>
            <a:r>
              <a:rPr lang="uk-UA" sz="2800" dirty="0" err="1"/>
              <a:t>напитков.-К</a:t>
            </a:r>
            <a:r>
              <a:rPr lang="uk-UA" sz="2800" dirty="0"/>
              <a:t>.: Центр </a:t>
            </a:r>
            <a:r>
              <a:rPr lang="uk-UA" sz="2800" dirty="0" err="1"/>
              <a:t>учебной</a:t>
            </a:r>
            <a:r>
              <a:rPr lang="uk-UA" sz="2800" dirty="0"/>
              <a:t> </a:t>
            </a:r>
            <a:r>
              <a:rPr lang="uk-UA" sz="2800" dirty="0" err="1"/>
              <a:t>литератур</a:t>
            </a:r>
            <a:r>
              <a:rPr lang="ru-RU" sz="2800" dirty="0"/>
              <a:t>ы, 2005-360с.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4800" cy="796950"/>
          </a:xfrm>
        </p:spPr>
        <p:txBody>
          <a:bodyPr/>
          <a:lstStyle/>
          <a:p>
            <a:pPr algn="ctr"/>
            <a:r>
              <a:rPr lang="ru-RU" sz="4400" b="1" u="sng" dirty="0" err="1">
                <a:solidFill>
                  <a:srgbClr val="FF0000"/>
                </a:solidFill>
              </a:rPr>
              <a:t>Література</a:t>
            </a:r>
            <a:r>
              <a:rPr lang="ru-RU" sz="4400" b="1" u="sng" dirty="0" smtClean="0">
                <a:solidFill>
                  <a:srgbClr val="FF0000"/>
                </a:solidFill>
              </a:rPr>
              <a:t>:</a:t>
            </a:r>
            <a:endParaRPr lang="ru-RU" sz="4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4446240"/>
          </a:xfrm>
        </p:spPr>
        <p:txBody>
          <a:bodyPr>
            <a:no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i="1" u="sng" dirty="0">
                <a:solidFill>
                  <a:srgbClr val="0070C0"/>
                </a:solidFill>
              </a:rPr>
              <a:t>Бар</a:t>
            </a:r>
            <a:r>
              <a:rPr lang="uk-UA" sz="2400" b="1" i="1" dirty="0"/>
              <a:t> </a:t>
            </a:r>
            <a:r>
              <a:rPr lang="uk-UA" sz="2400" b="1" i="1" dirty="0" smtClean="0"/>
              <a:t> – </a:t>
            </a:r>
            <a:r>
              <a:rPr lang="uk-UA" sz="2400" dirty="0" smtClean="0"/>
              <a:t>це </a:t>
            </a:r>
            <a:r>
              <a:rPr lang="uk-UA" sz="2400" dirty="0"/>
              <a:t>підприємство ресторанного </a:t>
            </a:r>
            <a:r>
              <a:rPr lang="uk-UA" sz="2400" dirty="0" smtClean="0"/>
              <a:t>господарства </a:t>
            </a:r>
            <a:r>
              <a:rPr lang="uk-UA" sz="2400" dirty="0"/>
              <a:t>з </a:t>
            </a:r>
            <a:r>
              <a:rPr lang="uk-UA" sz="2400" dirty="0" err="1"/>
              <a:t>барною</a:t>
            </a:r>
            <a:r>
              <a:rPr lang="uk-UA" sz="2400" dirty="0"/>
              <a:t> стійкою, яке реалізує змішані, міцні алкогольні, слабоалкогольні та безалкогольні напої, закуски, десерти, мучні </a:t>
            </a:r>
            <a:r>
              <a:rPr lang="uk-UA" sz="2400" dirty="0" smtClean="0"/>
              <a:t>кондитерські </a:t>
            </a:r>
            <a:r>
              <a:rPr lang="uk-UA" sz="2400" dirty="0"/>
              <a:t>та хлібобулочні вироби, покупні товари.</a:t>
            </a:r>
            <a:endParaRPr lang="ru-RU" sz="2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rgbClr val="0070C0"/>
                </a:solidFill>
              </a:rPr>
              <a:t>У </a:t>
            </a:r>
            <a:r>
              <a:rPr lang="ru-RU" sz="2400" dirty="0" err="1">
                <a:solidFill>
                  <a:srgbClr val="0070C0"/>
                </a:solidFill>
              </a:rPr>
              <a:t>залежності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від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err="1">
                <a:solidFill>
                  <a:srgbClr val="0070C0"/>
                </a:solidFill>
              </a:rPr>
              <a:t>обсягу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послуг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які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надаються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комфортності</a:t>
            </a:r>
            <a:r>
              <a:rPr lang="ru-RU" sz="2400" dirty="0">
                <a:solidFill>
                  <a:srgbClr val="0070C0"/>
                </a:solidFill>
              </a:rPr>
              <a:t> і форм </a:t>
            </a:r>
            <a:r>
              <a:rPr lang="ru-RU" sz="2400" dirty="0" err="1">
                <a:solidFill>
                  <a:srgbClr val="0070C0"/>
                </a:solidFill>
              </a:rPr>
              <a:t>обслуговування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бари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поділяються</a:t>
            </a:r>
            <a:r>
              <a:rPr lang="ru-RU" sz="2400" dirty="0">
                <a:solidFill>
                  <a:srgbClr val="0070C0"/>
                </a:solidFill>
              </a:rPr>
              <a:t> за   </a:t>
            </a:r>
            <a:r>
              <a:rPr lang="ru-RU" sz="2400" dirty="0" err="1">
                <a:solidFill>
                  <a:srgbClr val="0070C0"/>
                </a:solidFill>
              </a:rPr>
              <a:t>оцінними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категоріями</a:t>
            </a:r>
            <a:r>
              <a:rPr lang="ru-RU" sz="2400" dirty="0">
                <a:solidFill>
                  <a:srgbClr val="0070C0"/>
                </a:solidFill>
              </a:rPr>
              <a:t> на </a:t>
            </a:r>
            <a:r>
              <a:rPr lang="ru-RU" sz="2400" dirty="0" err="1">
                <a:solidFill>
                  <a:srgbClr val="0070C0"/>
                </a:solidFill>
              </a:rPr>
              <a:t>такі</a:t>
            </a:r>
            <a:r>
              <a:rPr lang="ru-RU" sz="2400" dirty="0">
                <a:solidFill>
                  <a:srgbClr val="0070C0"/>
                </a:solidFill>
              </a:rPr>
              <a:t>: </a:t>
            </a:r>
            <a:r>
              <a:rPr lang="ru-RU" sz="2400" dirty="0"/>
              <a:t>люкс, </a:t>
            </a:r>
            <a:r>
              <a:rPr lang="ru-RU" sz="2400" dirty="0" err="1"/>
              <a:t>вищий</a:t>
            </a:r>
            <a:r>
              <a:rPr lang="uk-UA" sz="2400" dirty="0"/>
              <a:t> та перший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7" y="24943"/>
            <a:ext cx="9144000" cy="79695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1. Характеристика </a:t>
            </a:r>
            <a:r>
              <a:rPr lang="ru-RU" sz="3200" b="1" dirty="0" err="1">
                <a:solidFill>
                  <a:srgbClr val="FF0000"/>
                </a:solidFill>
              </a:rPr>
              <a:t>барів</a:t>
            </a:r>
            <a:r>
              <a:rPr lang="ru-RU" sz="3200" b="1" dirty="0">
                <a:solidFill>
                  <a:srgbClr val="FF0000"/>
                </a:solidFill>
              </a:rPr>
              <a:t> та </a:t>
            </a:r>
            <a:r>
              <a:rPr lang="ru-RU" sz="3200" b="1" dirty="0" err="1">
                <a:solidFill>
                  <a:srgbClr val="FF0000"/>
                </a:solidFill>
              </a:rPr>
              <a:t>їх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типізація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79304"/>
            <a:ext cx="4488582" cy="29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2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3998168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dirty="0">
                <a:solidFill>
                  <a:srgbClr val="0070C0"/>
                </a:solidFill>
              </a:rPr>
              <a:t>«Люкс» </a:t>
            </a:r>
            <a:r>
              <a:rPr lang="uk-UA" sz="2400" dirty="0"/>
              <a:t>- вишуканий  </a:t>
            </a:r>
            <a:r>
              <a:rPr lang="uk-UA" sz="2400" dirty="0" err="1"/>
              <a:t>інтер</a:t>
            </a:r>
            <a:r>
              <a:rPr lang="en-US" sz="2400" dirty="0"/>
              <a:t>’</a:t>
            </a:r>
            <a:r>
              <a:rPr lang="uk-UA" sz="2400" dirty="0" err="1"/>
              <a:t>єр</a:t>
            </a:r>
            <a:r>
              <a:rPr lang="uk-UA" sz="2400" dirty="0"/>
              <a:t>, високий рівень комфорту, широкий вибір послуг, асортимент оригінальний, вишуканий </a:t>
            </a:r>
            <a:r>
              <a:rPr lang="uk-UA" sz="2400" dirty="0" err="1"/>
              <a:t>заказних</a:t>
            </a:r>
            <a:r>
              <a:rPr lang="uk-UA" sz="2400" dirty="0"/>
              <a:t> та фірмових напоїв, коктейлів.</a:t>
            </a:r>
            <a:endParaRPr lang="ru-RU" sz="2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dirty="0">
                <a:solidFill>
                  <a:srgbClr val="0070C0"/>
                </a:solidFill>
              </a:rPr>
              <a:t>«Вищий» </a:t>
            </a:r>
            <a:r>
              <a:rPr lang="uk-UA" sz="2400" dirty="0"/>
              <a:t>-  оригінальний </a:t>
            </a:r>
            <a:r>
              <a:rPr lang="uk-UA" sz="2400" dirty="0" err="1"/>
              <a:t>інтер</a:t>
            </a:r>
            <a:r>
              <a:rPr lang="en-US" sz="2400" dirty="0"/>
              <a:t>’</a:t>
            </a:r>
            <a:r>
              <a:rPr lang="uk-UA" sz="2400" dirty="0" err="1"/>
              <a:t>єр</a:t>
            </a:r>
            <a:r>
              <a:rPr lang="uk-UA" sz="2400" dirty="0" smtClean="0"/>
              <a:t>, </a:t>
            </a:r>
            <a:r>
              <a:rPr lang="uk-UA" sz="2400" dirty="0"/>
              <a:t>вибір послуг, комфорт, широкий асортимент вишуканих </a:t>
            </a:r>
            <a:r>
              <a:rPr lang="uk-UA" sz="2400" dirty="0" err="1"/>
              <a:t>заказних</a:t>
            </a:r>
            <a:r>
              <a:rPr lang="uk-UA" sz="2400" dirty="0"/>
              <a:t> та фірмових страв та виробів для ресторанів, широкий вибір фірмових та </a:t>
            </a:r>
            <a:r>
              <a:rPr lang="uk-UA" sz="2400" dirty="0" err="1"/>
              <a:t>заказних</a:t>
            </a:r>
            <a:r>
              <a:rPr lang="uk-UA" sz="2400" dirty="0"/>
              <a:t> напоїв та коктейлів для барів</a:t>
            </a:r>
            <a:r>
              <a:rPr lang="uk-UA" sz="2400" dirty="0" smtClean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dirty="0">
                <a:solidFill>
                  <a:srgbClr val="0070C0"/>
                </a:solidFill>
              </a:rPr>
              <a:t>«Перший» </a:t>
            </a:r>
            <a:r>
              <a:rPr lang="uk-UA" sz="2400" dirty="0"/>
              <a:t>- гармонічність, комфортність, вибір послуг, широкий </a:t>
            </a:r>
            <a:r>
              <a:rPr lang="uk-UA" sz="2400" dirty="0" smtClean="0"/>
              <a:t>асортимент фірмових </a:t>
            </a:r>
            <a:r>
              <a:rPr lang="uk-UA" sz="2400" dirty="0"/>
              <a:t>страв та виробів, напоїв складного приготування для ресторанів, набір напоїв та коктейлів не складного приготування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14792"/>
            <a:ext cx="5215352" cy="284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4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35527"/>
            <a:ext cx="8964488" cy="4114800"/>
          </a:xfrm>
        </p:spPr>
        <p:txBody>
          <a:bodyPr>
            <a:no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dirty="0">
                <a:solidFill>
                  <a:srgbClr val="FF0000"/>
                </a:solidFill>
              </a:rPr>
              <a:t>Бари поділяють:</a:t>
            </a:r>
            <a:endParaRPr lang="ru-RU" sz="2400" dirty="0">
              <a:solidFill>
                <a:srgbClr val="FF0000"/>
              </a:solidFill>
            </a:endParaRP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uk-UA" sz="2400" i="1" dirty="0">
                <a:solidFill>
                  <a:srgbClr val="00B0F0"/>
                </a:solidFill>
              </a:rPr>
              <a:t>по асортименту </a:t>
            </a:r>
            <a:r>
              <a:rPr lang="uk-UA" sz="2400" i="1" dirty="0" err="1">
                <a:solidFill>
                  <a:srgbClr val="00B0F0"/>
                </a:solidFill>
              </a:rPr>
              <a:t>реалізуємої</a:t>
            </a:r>
            <a:r>
              <a:rPr lang="uk-UA" sz="2400" i="1" dirty="0">
                <a:solidFill>
                  <a:srgbClr val="00B0F0"/>
                </a:solidFill>
              </a:rPr>
              <a:t> продукції та способу приготування </a:t>
            </a:r>
            <a:r>
              <a:rPr lang="uk-UA" sz="2400" dirty="0"/>
              <a:t>– молочний, пивний, винний, гриль тощо;</a:t>
            </a:r>
            <a:endParaRPr lang="ru-RU" sz="2400" dirty="0"/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uk-UA" sz="2400" i="1" dirty="0">
                <a:solidFill>
                  <a:srgbClr val="00B0F0"/>
                </a:solidFill>
              </a:rPr>
              <a:t>по специфіці обслуговування споживачів </a:t>
            </a:r>
            <a:r>
              <a:rPr lang="uk-UA" sz="2400" dirty="0"/>
              <a:t>– відео бар, </a:t>
            </a:r>
            <a:r>
              <a:rPr lang="uk-UA" sz="2400" dirty="0" smtClean="0"/>
              <a:t>вар</a:t>
            </a:r>
            <a:r>
              <a:rPr lang="en-US" sz="2400" dirty="0" smtClean="0"/>
              <a:t>`</a:t>
            </a:r>
            <a:r>
              <a:rPr lang="uk-UA" sz="2400" dirty="0" err="1" smtClean="0"/>
              <a:t>єте-бар</a:t>
            </a:r>
            <a:r>
              <a:rPr lang="uk-UA" sz="2400" dirty="0"/>
              <a:t>, диско бар, театральний, </a:t>
            </a:r>
            <a:r>
              <a:rPr lang="uk-UA" sz="2400" dirty="0" err="1"/>
              <a:t>інтернет</a:t>
            </a:r>
            <a:r>
              <a:rPr lang="uk-UA" sz="2400" dirty="0"/>
              <a:t> бар тощо.</a:t>
            </a:r>
            <a:endParaRPr lang="ru-RU" sz="2400" dirty="0"/>
          </a:p>
          <a:p>
            <a:endParaRPr lang="uk-UA" sz="2400" dirty="0" smtClean="0"/>
          </a:p>
          <a:p>
            <a:r>
              <a:rPr lang="uk-UA" altLang="ru-RU" sz="2400" dirty="0">
                <a:solidFill>
                  <a:srgbClr val="00B0F0"/>
                </a:solidFill>
              </a:rPr>
              <a:t>В залежності від </a:t>
            </a:r>
            <a:r>
              <a:rPr lang="uk-UA" altLang="ru-RU" sz="2400" dirty="0" smtClean="0">
                <a:solidFill>
                  <a:srgbClr val="00B0F0"/>
                </a:solidFill>
              </a:rPr>
              <a:t>асортименту </a:t>
            </a:r>
            <a:r>
              <a:rPr lang="uk-UA" altLang="ru-RU" sz="2400" dirty="0" err="1">
                <a:solidFill>
                  <a:srgbClr val="00B0F0"/>
                </a:solidFill>
              </a:rPr>
              <a:t>реалізуємих</a:t>
            </a:r>
            <a:r>
              <a:rPr lang="uk-UA" altLang="ru-RU" sz="2400" dirty="0">
                <a:solidFill>
                  <a:srgbClr val="00B0F0"/>
                </a:solidFill>
              </a:rPr>
              <a:t> напоїв та продукції, способів її </a:t>
            </a:r>
            <a:r>
              <a:rPr lang="uk-UA" altLang="ru-RU" sz="2400" dirty="0" smtClean="0">
                <a:solidFill>
                  <a:srgbClr val="00B0F0"/>
                </a:solidFill>
              </a:rPr>
              <a:t>приготування виділяють </a:t>
            </a:r>
            <a:r>
              <a:rPr lang="uk-UA" altLang="ru-RU" sz="2400" dirty="0">
                <a:solidFill>
                  <a:srgbClr val="00B0F0"/>
                </a:solidFill>
              </a:rPr>
              <a:t>наступні типи барів: </a:t>
            </a:r>
            <a:r>
              <a:rPr lang="uk-UA" altLang="ru-RU" sz="2400" dirty="0"/>
              <a:t>лобі-бар, </a:t>
            </a:r>
            <a:r>
              <a:rPr lang="uk-UA" altLang="ru-RU" sz="2400" dirty="0" err="1"/>
              <a:t>паблік-бар</a:t>
            </a:r>
            <a:r>
              <a:rPr lang="uk-UA" altLang="ru-RU" sz="2400" dirty="0"/>
              <a:t>, </a:t>
            </a:r>
            <a:r>
              <a:rPr lang="uk-UA" altLang="ru-RU" sz="2400" dirty="0" err="1"/>
              <a:t>лонг-бар</a:t>
            </a:r>
            <a:r>
              <a:rPr lang="uk-UA" altLang="ru-RU" sz="2400" dirty="0"/>
              <a:t>, винний, пивний, кавовий,  </a:t>
            </a:r>
            <a:r>
              <a:rPr lang="uk-UA" altLang="ru-RU" sz="2400" dirty="0" err="1"/>
              <a:t>снек-бар</a:t>
            </a:r>
            <a:r>
              <a:rPr lang="uk-UA" altLang="ru-RU" sz="2400" dirty="0"/>
              <a:t>, </a:t>
            </a:r>
            <a:r>
              <a:rPr lang="uk-UA" altLang="ru-RU" sz="2400" dirty="0" err="1"/>
              <a:t>мобіле-бар</a:t>
            </a:r>
            <a:r>
              <a:rPr lang="uk-UA" altLang="ru-RU" sz="2400" dirty="0"/>
              <a:t>, </a:t>
            </a:r>
            <a:r>
              <a:rPr lang="uk-UA" altLang="ru-RU" sz="2400" dirty="0" err="1"/>
              <a:t>таб-бар</a:t>
            </a:r>
            <a:r>
              <a:rPr lang="uk-UA" altLang="ru-RU" sz="2400" dirty="0"/>
              <a:t>, банкетний тощо</a:t>
            </a:r>
            <a:r>
              <a:rPr lang="uk-UA" altLang="ru-RU" sz="2400" dirty="0" smtClean="0"/>
              <a:t>.</a:t>
            </a:r>
            <a:endParaRPr lang="ru-RU" alt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221088"/>
            <a:ext cx="4905375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2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83126"/>
            <a:ext cx="6804248" cy="6658242"/>
          </a:xfrm>
        </p:spPr>
        <p:txBody>
          <a:bodyPr>
            <a:noAutofit/>
          </a:bodyPr>
          <a:lstStyle/>
          <a:p>
            <a:r>
              <a:rPr lang="uk-UA" altLang="ru-RU" sz="2400" b="1" i="1" u="sng" dirty="0">
                <a:solidFill>
                  <a:srgbClr val="00B0F0"/>
                </a:solidFill>
              </a:rPr>
              <a:t>Лобі-бар</a:t>
            </a:r>
            <a:r>
              <a:rPr lang="uk-UA" altLang="ru-RU" sz="2400" dirty="0"/>
              <a:t> розташовують в </a:t>
            </a:r>
            <a:r>
              <a:rPr lang="uk-UA" altLang="ru-RU" sz="2400" dirty="0" smtClean="0"/>
              <a:t>холах готелів, </a:t>
            </a:r>
            <a:r>
              <a:rPr lang="uk-UA" altLang="ru-RU" sz="2400" dirty="0"/>
              <a:t>призначений для обслуговування ділових зустрічей, відпочинку перед початком обіду або вечері. В таких барах </a:t>
            </a:r>
            <a:r>
              <a:rPr lang="uk-UA" altLang="ru-RU" sz="2400" dirty="0" smtClean="0"/>
              <a:t>великий </a:t>
            </a:r>
            <a:r>
              <a:rPr lang="uk-UA" altLang="ru-RU" sz="2400" dirty="0"/>
              <a:t>асортимент десертів, коктейлів, кави та чаю.</a:t>
            </a:r>
            <a:endParaRPr lang="ru-RU" altLang="ru-RU" sz="2400" dirty="0"/>
          </a:p>
          <a:p>
            <a:r>
              <a:rPr lang="uk-UA" altLang="ru-RU" sz="2400" b="1" i="1" u="sng" dirty="0" err="1" smtClean="0">
                <a:solidFill>
                  <a:srgbClr val="00B0F0"/>
                </a:solidFill>
              </a:rPr>
              <a:t>Снек-бари</a:t>
            </a:r>
            <a:r>
              <a:rPr lang="uk-UA" altLang="ru-RU" sz="2400" b="1" i="1" u="sng" dirty="0" smtClean="0">
                <a:solidFill>
                  <a:srgbClr val="0070C0"/>
                </a:solidFill>
              </a:rPr>
              <a:t> </a:t>
            </a:r>
            <a:r>
              <a:rPr lang="uk-UA" altLang="ru-RU" sz="2400" b="1" dirty="0" smtClean="0"/>
              <a:t>-</a:t>
            </a:r>
            <a:r>
              <a:rPr lang="uk-UA" altLang="ru-RU" sz="2400" dirty="0" smtClean="0"/>
              <a:t> </a:t>
            </a:r>
            <a:r>
              <a:rPr lang="uk-UA" altLang="ru-RU" sz="2400" dirty="0"/>
              <a:t>розташовані при вокзалах, аеропортах. Меню бара складають страви швидкого приготування.</a:t>
            </a:r>
            <a:endParaRPr lang="ru-RU" altLang="ru-RU" sz="2400" dirty="0"/>
          </a:p>
          <a:p>
            <a:r>
              <a:rPr lang="uk-UA" altLang="ru-RU" sz="2400" b="1" i="1" u="sng" dirty="0" err="1">
                <a:solidFill>
                  <a:srgbClr val="00B0F0"/>
                </a:solidFill>
              </a:rPr>
              <a:t>Паблік-бари</a:t>
            </a:r>
            <a:r>
              <a:rPr lang="uk-UA" altLang="ru-RU" sz="2400" b="1" dirty="0"/>
              <a:t> </a:t>
            </a:r>
            <a:r>
              <a:rPr lang="uk-UA" altLang="ru-RU" sz="2400" dirty="0"/>
              <a:t>– </a:t>
            </a:r>
            <a:r>
              <a:rPr lang="uk-UA" altLang="ru-RU" sz="2400" dirty="0" smtClean="0"/>
              <a:t>працюють </a:t>
            </a:r>
            <a:r>
              <a:rPr lang="uk-UA" altLang="ru-RU" sz="2400" dirty="0"/>
              <a:t>12 годин, розташовані в </a:t>
            </a:r>
            <a:r>
              <a:rPr lang="uk-UA" altLang="ru-RU" sz="2400" dirty="0" smtClean="0"/>
              <a:t>«</a:t>
            </a:r>
            <a:r>
              <a:rPr lang="uk-UA" altLang="ru-RU" sz="2400" dirty="0" err="1" smtClean="0"/>
              <a:t>бойкому</a:t>
            </a:r>
            <a:r>
              <a:rPr lang="uk-UA" altLang="ru-RU" sz="2400" dirty="0" smtClean="0"/>
              <a:t> </a:t>
            </a:r>
            <a:r>
              <a:rPr lang="uk-UA" altLang="ru-RU" sz="2400" dirty="0"/>
              <a:t>місці». В асортименті дорогі марки вин та коктейлів. Зазвичай в таких барах реалізуються легкі закуски та напої в чистому вигляді.</a:t>
            </a:r>
            <a:endParaRPr lang="ru-RU" altLang="ru-RU" sz="2400" dirty="0"/>
          </a:p>
          <a:p>
            <a:r>
              <a:rPr lang="uk-UA" altLang="ru-RU" sz="2400" b="1" i="1" u="sng" dirty="0" err="1">
                <a:solidFill>
                  <a:srgbClr val="00B0F0"/>
                </a:solidFill>
              </a:rPr>
              <a:t>Лонг-бар</a:t>
            </a:r>
            <a:r>
              <a:rPr lang="uk-UA" altLang="ru-RU" sz="2400" b="1" dirty="0"/>
              <a:t> </a:t>
            </a:r>
            <a:r>
              <a:rPr lang="uk-UA" altLang="ru-RU" sz="2400" dirty="0"/>
              <a:t>– </a:t>
            </a:r>
            <a:r>
              <a:rPr lang="uk-UA" altLang="ru-RU" sz="2400" dirty="0" smtClean="0"/>
              <a:t>схожий </a:t>
            </a:r>
            <a:r>
              <a:rPr lang="uk-UA" altLang="ru-RU" sz="2400" dirty="0"/>
              <a:t>на </a:t>
            </a:r>
            <a:r>
              <a:rPr lang="uk-UA" altLang="ru-RU" sz="2400" dirty="0" err="1" smtClean="0"/>
              <a:t>паблік-бар</a:t>
            </a:r>
            <a:r>
              <a:rPr lang="uk-UA" altLang="ru-RU" sz="2400" dirty="0"/>
              <a:t>, але у своєму складі містить більший вибір продуктів, які реалізуються по вищім цінам. В асортименті бару міститься пиво, напої в чистому вигляді, декілька найменувань коктейлів</a:t>
            </a:r>
            <a:endParaRPr lang="ru-RU" altLang="ru-RU" sz="2400" dirty="0"/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63" y="1630074"/>
            <a:ext cx="2561037" cy="195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-6036"/>
            <a:ext cx="9144000" cy="4443148"/>
          </a:xfrm>
        </p:spPr>
        <p:txBody>
          <a:bodyPr>
            <a:noAutofit/>
          </a:bodyPr>
          <a:lstStyle/>
          <a:p>
            <a:pPr marL="265176" indent="-265176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u="sng" dirty="0" err="1">
                <a:solidFill>
                  <a:srgbClr val="0070C0"/>
                </a:solidFill>
              </a:rPr>
              <a:t>Мобіле-бар</a:t>
            </a:r>
            <a:r>
              <a:rPr lang="uk-UA" sz="2400" dirty="0"/>
              <a:t> – пересувний бар на колесах – обслуговування офіціантами. В своєму асортименті містить напої в чистому вигляді та коктейлі легкого приготування.</a:t>
            </a:r>
            <a:endParaRPr lang="ru-RU" sz="2400" dirty="0"/>
          </a:p>
          <a:p>
            <a:pPr marL="265176" indent="-265176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u="sng" dirty="0" err="1">
                <a:solidFill>
                  <a:srgbClr val="0070C0"/>
                </a:solidFill>
              </a:rPr>
              <a:t>Таб-бар</a:t>
            </a:r>
            <a:r>
              <a:rPr lang="uk-UA" sz="2400" dirty="0"/>
              <a:t> – розрахований на 15-40 чоловік. Реалізує пиво, міцні алкогольні напої. Особливість цього бару є те що відвідувачі можуть дивитись спортивні ігри, професійні конкурси та робити ігрові ставки.</a:t>
            </a:r>
            <a:endParaRPr lang="ru-RU" sz="2400" dirty="0"/>
          </a:p>
          <a:p>
            <a:pPr marL="265176" indent="-265176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u="sng" dirty="0">
                <a:solidFill>
                  <a:srgbClr val="0070C0"/>
                </a:solidFill>
              </a:rPr>
              <a:t>Кегельбан-бар</a:t>
            </a:r>
            <a:r>
              <a:rPr lang="uk-UA" sz="2400" dirty="0"/>
              <a:t> – розташований в залі для гри в боулінг. В асортимент входить прохолодні, гарячі та алкогольні напої.</a:t>
            </a:r>
            <a:endParaRPr lang="ru-RU" sz="2400" dirty="0"/>
          </a:p>
          <a:p>
            <a:pPr marL="265176" indent="-265176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u="sng" dirty="0" err="1">
                <a:solidFill>
                  <a:srgbClr val="0070C0"/>
                </a:solidFill>
              </a:rPr>
              <a:t>Варьєте-бар</a:t>
            </a:r>
            <a:r>
              <a:rPr lang="uk-UA" sz="2400" b="1" dirty="0"/>
              <a:t> </a:t>
            </a:r>
            <a:r>
              <a:rPr lang="uk-UA" sz="2400" dirty="0"/>
              <a:t>– відрізняється від інших барів додатковими послугами </a:t>
            </a:r>
            <a:r>
              <a:rPr lang="uk-UA" sz="2400" dirty="0" smtClean="0"/>
              <a:t>(музикальною </a:t>
            </a:r>
            <a:r>
              <a:rPr lang="uk-UA" sz="2400" dirty="0"/>
              <a:t>програмою</a:t>
            </a:r>
            <a:r>
              <a:rPr lang="uk-UA" sz="2400" dirty="0" smtClean="0"/>
              <a:t>, шоу-програмою).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24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3744416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>
                <a:cs typeface="Angsana New" pitchFamily="18" charset="-34"/>
              </a:rPr>
              <a:t>Виробничі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приміщення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повинні</a:t>
            </a:r>
            <a:r>
              <a:rPr lang="ru-RU" sz="2400" dirty="0">
                <a:cs typeface="Angsana New" pitchFamily="18" charset="-34"/>
              </a:rPr>
              <a:t> бути </a:t>
            </a:r>
            <a:r>
              <a:rPr lang="ru-RU" sz="2400" dirty="0" err="1">
                <a:cs typeface="Angsana New" pitchFamily="18" charset="-34"/>
              </a:rPr>
              <a:t>зручні</a:t>
            </a:r>
            <a:r>
              <a:rPr lang="ru-RU" sz="2400" dirty="0">
                <a:cs typeface="Angsana New" pitchFamily="18" charset="-34"/>
              </a:rPr>
              <a:t> для </a:t>
            </a:r>
            <a:r>
              <a:rPr lang="ru-RU" sz="2400" dirty="0" err="1">
                <a:cs typeface="Angsana New" pitchFamily="18" charset="-34"/>
              </a:rPr>
              <a:t>роботи</a:t>
            </a:r>
            <a:r>
              <a:rPr lang="ru-RU" sz="2400" dirty="0">
                <a:cs typeface="Angsana New" pitchFamily="18" charset="-34"/>
              </a:rPr>
              <a:t> і </a:t>
            </a:r>
            <a:r>
              <a:rPr lang="ru-RU" sz="2400" dirty="0" err="1">
                <a:cs typeface="Angsana New" pitchFamily="18" charset="-34"/>
              </a:rPr>
              <a:t>відповідати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вимогам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техніки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безпеки</a:t>
            </a:r>
            <a:r>
              <a:rPr lang="ru-RU" sz="2400" dirty="0">
                <a:cs typeface="Angsana New" pitchFamily="18" charset="-34"/>
              </a:rPr>
              <a:t>. </a:t>
            </a:r>
            <a:r>
              <a:rPr lang="ru-RU" sz="2400" dirty="0" err="1">
                <a:cs typeface="Angsana New" pitchFamily="18" charset="-34"/>
              </a:rPr>
              <a:t>Висота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їх</a:t>
            </a:r>
            <a:r>
              <a:rPr lang="ru-RU" sz="2400" dirty="0">
                <a:cs typeface="Angsana New" pitchFamily="18" charset="-34"/>
              </a:rPr>
              <a:t> повинна бути не </a:t>
            </a:r>
            <a:r>
              <a:rPr lang="ru-RU" sz="2400" dirty="0" err="1">
                <a:cs typeface="Angsana New" pitchFamily="18" charset="-34"/>
              </a:rPr>
              <a:t>менше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smtClean="0">
                <a:cs typeface="Angsana New" pitchFamily="18" charset="-34"/>
              </a:rPr>
              <a:t>3-3,5 </a:t>
            </a:r>
            <a:r>
              <a:rPr lang="ru-RU" sz="2400" dirty="0">
                <a:cs typeface="Angsana New" pitchFamily="18" charset="-34"/>
              </a:rPr>
              <a:t>м, </a:t>
            </a:r>
            <a:r>
              <a:rPr lang="ru-RU" sz="2400" dirty="0" err="1">
                <a:cs typeface="Angsana New" pitchFamily="18" charset="-34"/>
              </a:rPr>
              <a:t>підлога</a:t>
            </a:r>
            <a:r>
              <a:rPr lang="ru-RU" sz="2400" dirty="0">
                <a:cs typeface="Angsana New" pitchFamily="18" charset="-34"/>
              </a:rPr>
              <a:t> – </a:t>
            </a:r>
            <a:r>
              <a:rPr lang="ru-RU" sz="2400" dirty="0" err="1">
                <a:cs typeface="Angsana New" pitchFamily="18" charset="-34"/>
              </a:rPr>
              <a:t>із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водонепроникного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матеріалу</a:t>
            </a:r>
            <a:r>
              <a:rPr lang="ru-RU" sz="2400" dirty="0">
                <a:cs typeface="Angsana New" pitchFamily="18" charset="-34"/>
              </a:rPr>
              <a:t> і з </a:t>
            </a:r>
            <a:r>
              <a:rPr lang="ru-RU" sz="2400" dirty="0" err="1">
                <a:cs typeface="Angsana New" pitchFamily="18" charset="-34"/>
              </a:rPr>
              <a:t>нахилом</a:t>
            </a:r>
            <a:r>
              <a:rPr lang="ru-RU" sz="2400" dirty="0">
                <a:cs typeface="Angsana New" pitchFamily="18" charset="-34"/>
              </a:rPr>
              <a:t> до трапу не </a:t>
            </a:r>
            <a:r>
              <a:rPr lang="ru-RU" sz="2400" dirty="0" err="1">
                <a:cs typeface="Angsana New" pitchFamily="18" charset="-34"/>
              </a:rPr>
              <a:t>менше</a:t>
            </a:r>
            <a:r>
              <a:rPr lang="ru-RU" sz="2400" dirty="0">
                <a:cs typeface="Angsana New" pitchFamily="18" charset="-34"/>
              </a:rPr>
              <a:t> 0,015 м.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err="1">
                <a:cs typeface="Angsana New" pitchFamily="18" charset="-34"/>
              </a:rPr>
              <a:t>Виробничі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приміщення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повинні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мати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природне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освітлення</a:t>
            </a:r>
            <a:r>
              <a:rPr lang="ru-RU" sz="2400" dirty="0">
                <a:cs typeface="Angsana New" pitchFamily="18" charset="-34"/>
              </a:rPr>
              <a:t> , у </a:t>
            </a:r>
            <a:r>
              <a:rPr lang="ru-RU" sz="2400" dirty="0" err="1">
                <a:cs typeface="Angsana New" pitchFamily="18" charset="-34"/>
              </a:rPr>
              <a:t>вечірній</a:t>
            </a:r>
            <a:r>
              <a:rPr lang="ru-RU" sz="2400" dirty="0">
                <a:cs typeface="Angsana New" pitchFamily="18" charset="-34"/>
              </a:rPr>
              <a:t> час </a:t>
            </a:r>
            <a:r>
              <a:rPr lang="ru-RU" sz="2400" dirty="0" err="1">
                <a:cs typeface="Angsana New" pitchFamily="18" charset="-34"/>
              </a:rPr>
              <a:t>використовують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лампи</a:t>
            </a:r>
            <a:r>
              <a:rPr lang="ru-RU" sz="2400" dirty="0">
                <a:cs typeface="Angsana New" pitchFamily="18" charset="-34"/>
              </a:rPr>
              <a:t> денного </a:t>
            </a:r>
            <a:r>
              <a:rPr lang="ru-RU" sz="2400" dirty="0" err="1">
                <a:cs typeface="Angsana New" pitchFamily="18" charset="-34"/>
              </a:rPr>
              <a:t>світла</a:t>
            </a:r>
            <a:r>
              <a:rPr lang="ru-RU" sz="2400" dirty="0">
                <a:cs typeface="Angsana New" pitchFamily="18" charset="-34"/>
              </a:rPr>
              <a:t>. Температура у </a:t>
            </a:r>
            <a:r>
              <a:rPr lang="ru-RU" sz="2400" dirty="0" err="1">
                <a:cs typeface="Angsana New" pitchFamily="18" charset="-34"/>
              </a:rPr>
              <a:t>зазначених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приміщеннях</a:t>
            </a:r>
            <a:r>
              <a:rPr lang="ru-RU" sz="2400" dirty="0">
                <a:cs typeface="Angsana New" pitchFamily="18" charset="-34"/>
              </a:rPr>
              <a:t> не повинна </a:t>
            </a:r>
            <a:r>
              <a:rPr lang="ru-RU" sz="2400" dirty="0" err="1">
                <a:cs typeface="Angsana New" pitchFamily="18" charset="-34"/>
              </a:rPr>
              <a:t>перевищувати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>
                <a:solidFill>
                  <a:srgbClr val="00B0F0"/>
                </a:solidFill>
                <a:cs typeface="Angsana New" pitchFamily="18" charset="-34"/>
              </a:rPr>
              <a:t>16 – 18˚ С. </a:t>
            </a:r>
            <a:r>
              <a:rPr lang="ru-RU" sz="2400" dirty="0">
                <a:cs typeface="Angsana New" pitchFamily="18" charset="-34"/>
              </a:rPr>
              <a:t>До </a:t>
            </a:r>
            <a:r>
              <a:rPr lang="ru-RU" sz="2400" dirty="0" err="1">
                <a:cs typeface="Angsana New" pitchFamily="18" charset="-34"/>
              </a:rPr>
              <a:t>основних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робочих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місць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підводять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гарячу</a:t>
            </a:r>
            <a:r>
              <a:rPr lang="ru-RU" sz="2400" dirty="0">
                <a:cs typeface="Angsana New" pitchFamily="18" charset="-34"/>
              </a:rPr>
              <a:t> та </a:t>
            </a:r>
            <a:r>
              <a:rPr lang="ru-RU" sz="2400" dirty="0" err="1">
                <a:cs typeface="Angsana New" pitchFamily="18" charset="-34"/>
              </a:rPr>
              <a:t>холодну</a:t>
            </a:r>
            <a:r>
              <a:rPr lang="ru-RU" sz="2400" dirty="0">
                <a:cs typeface="Angsana New" pitchFamily="18" charset="-34"/>
              </a:rPr>
              <a:t> воду, </a:t>
            </a:r>
            <a:r>
              <a:rPr lang="ru-RU" sz="2400" dirty="0" err="1">
                <a:cs typeface="Angsana New" pitchFamily="18" charset="-34"/>
              </a:rPr>
              <a:t>обладнують</a:t>
            </a:r>
            <a:r>
              <a:rPr lang="ru-RU" sz="2400" dirty="0">
                <a:cs typeface="Angsana New" pitchFamily="18" charset="-34"/>
              </a:rPr>
              <a:t> </a:t>
            </a:r>
            <a:r>
              <a:rPr lang="ru-RU" sz="2400" dirty="0" err="1">
                <a:cs typeface="Angsana New" pitchFamily="18" charset="-34"/>
              </a:rPr>
              <a:t>каналізацію</a:t>
            </a:r>
            <a:r>
              <a:rPr lang="ru-RU" sz="2400" dirty="0">
                <a:cs typeface="Angsana New" pitchFamily="18" charset="-34"/>
              </a:rPr>
              <a:t>.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152" y="0"/>
            <a:ext cx="9144000" cy="796950"/>
          </a:xfrm>
        </p:spPr>
        <p:txBody>
          <a:bodyPr/>
          <a:lstStyle/>
          <a:p>
            <a:pPr algn="ctr"/>
            <a:r>
              <a:rPr lang="uk-UA" sz="3200" b="1" i="1" dirty="0">
                <a:solidFill>
                  <a:srgbClr val="FF0000"/>
                </a:solidFill>
              </a:rPr>
              <a:t>2</a:t>
            </a:r>
            <a:r>
              <a:rPr lang="ru-RU" sz="3200" b="1" i="1" dirty="0">
                <a:solidFill>
                  <a:srgbClr val="FF0000"/>
                </a:solidFill>
              </a:rPr>
              <a:t>.  Характеристика </a:t>
            </a:r>
            <a:r>
              <a:rPr lang="ru-RU" sz="3200" b="1" i="1" dirty="0" err="1">
                <a:solidFill>
                  <a:srgbClr val="FF0000"/>
                </a:solidFill>
              </a:rPr>
              <a:t>виробничих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приміщень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19379"/>
            <a:ext cx="4932040" cy="290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7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69</TotalTime>
  <Words>1610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Горизонт</vt:lpstr>
      <vt:lpstr>Тема 2. Характеристика торгово-виробничої діяльності барів</vt:lpstr>
      <vt:lpstr>План:</vt:lpstr>
      <vt:lpstr>Література:</vt:lpstr>
      <vt:lpstr>1. Характеристика барів та їх типізація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2.  Характеристика виробничих приміщень</vt:lpstr>
      <vt:lpstr>Презентация PowerPoint</vt:lpstr>
      <vt:lpstr>Презентация PowerPoint</vt:lpstr>
      <vt:lpstr>3.Характеристика торгових приміщень</vt:lpstr>
      <vt:lpstr>Презентация PowerPoint</vt:lpstr>
      <vt:lpstr>Презентация PowerPoint</vt:lpstr>
      <vt:lpstr>Презентация PowerPoint</vt:lpstr>
      <vt:lpstr>4.  Обладнання , меблі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для самоперевірки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Характеристика торгово-виробничої діяльності барів</dc:title>
  <dc:creator>метро</dc:creator>
  <cp:lastModifiedBy>ljuda</cp:lastModifiedBy>
  <cp:revision>8</cp:revision>
  <dcterms:created xsi:type="dcterms:W3CDTF">2014-02-15T06:22:31Z</dcterms:created>
  <dcterms:modified xsi:type="dcterms:W3CDTF">2014-02-16T18:13:22Z</dcterms:modified>
</cp:coreProperties>
</file>